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8.jpg" ContentType="image/jpeg"/>
  <Override PartName="/ppt/media/image59.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7.jpg" ContentType="image/jpeg"/>
  <Override PartName="/ppt/media/image86.jpg" ContentType="image/jpeg"/>
  <Override PartName="/ppt/media/image89.jpg" ContentType="image/jpeg"/>
  <Override PartName="/ppt/media/image91.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17.jpg" ContentType="image/jpeg"/>
  <Override PartName="/ppt/media/image118.jpg" ContentType="image/jpeg"/>
  <Override PartName="/ppt/media/image119.jpg" ContentType="image/jpeg"/>
  <Override PartName="/ppt/media/image120.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3"/>
  </p:notesMasterIdLst>
  <p:handoutMasterIdLst>
    <p:handoutMasterId r:id="rId194"/>
  </p:handoutMasterIdLst>
  <p:sldIdLst>
    <p:sldId id="256" r:id="rId2"/>
    <p:sldId id="518" r:id="rId3"/>
    <p:sldId id="284" r:id="rId4"/>
    <p:sldId id="833" r:id="rId5"/>
    <p:sldId id="491" r:id="rId6"/>
    <p:sldId id="492" r:id="rId7"/>
    <p:sldId id="493" r:id="rId8"/>
    <p:sldId id="496" r:id="rId9"/>
    <p:sldId id="494" r:id="rId10"/>
    <p:sldId id="495" r:id="rId11"/>
    <p:sldId id="322" r:id="rId12"/>
    <p:sldId id="497" r:id="rId13"/>
    <p:sldId id="500" r:id="rId14"/>
    <p:sldId id="501" r:id="rId15"/>
    <p:sldId id="502" r:id="rId16"/>
    <p:sldId id="503" r:id="rId17"/>
    <p:sldId id="504" r:id="rId18"/>
    <p:sldId id="505" r:id="rId19"/>
    <p:sldId id="315" r:id="rId20"/>
    <p:sldId id="303" r:id="rId21"/>
    <p:sldId id="506" r:id="rId22"/>
    <p:sldId id="508" r:id="rId23"/>
    <p:sldId id="507" r:id="rId24"/>
    <p:sldId id="509" r:id="rId25"/>
    <p:sldId id="510" r:id="rId26"/>
    <p:sldId id="511" r:id="rId27"/>
    <p:sldId id="513" r:id="rId28"/>
    <p:sldId id="512" r:id="rId29"/>
    <p:sldId id="514" r:id="rId30"/>
    <p:sldId id="515" r:id="rId31"/>
    <p:sldId id="611" r:id="rId32"/>
    <p:sldId id="612" r:id="rId33"/>
    <p:sldId id="613" r:id="rId34"/>
    <p:sldId id="614" r:id="rId35"/>
    <p:sldId id="516" r:id="rId36"/>
    <p:sldId id="519" r:id="rId37"/>
    <p:sldId id="539" r:id="rId38"/>
    <p:sldId id="521" r:id="rId39"/>
    <p:sldId id="540" r:id="rId40"/>
    <p:sldId id="522" r:id="rId41"/>
    <p:sldId id="525" r:id="rId42"/>
    <p:sldId id="517" r:id="rId43"/>
    <p:sldId id="523" r:id="rId44"/>
    <p:sldId id="524" r:id="rId45"/>
    <p:sldId id="528" r:id="rId46"/>
    <p:sldId id="526" r:id="rId47"/>
    <p:sldId id="529" r:id="rId48"/>
    <p:sldId id="531" r:id="rId49"/>
    <p:sldId id="532" r:id="rId50"/>
    <p:sldId id="533" r:id="rId51"/>
    <p:sldId id="615" r:id="rId52"/>
    <p:sldId id="534" r:id="rId53"/>
    <p:sldId id="530" r:id="rId54"/>
    <p:sldId id="535" r:id="rId55"/>
    <p:sldId id="536" r:id="rId56"/>
    <p:sldId id="537" r:id="rId57"/>
    <p:sldId id="538" r:id="rId58"/>
    <p:sldId id="766" r:id="rId59"/>
    <p:sldId id="768" r:id="rId60"/>
    <p:sldId id="767" r:id="rId61"/>
    <p:sldId id="769" r:id="rId62"/>
    <p:sldId id="771" r:id="rId63"/>
    <p:sldId id="770" r:id="rId64"/>
    <p:sldId id="772" r:id="rId65"/>
    <p:sldId id="773" r:id="rId66"/>
    <p:sldId id="774" r:id="rId67"/>
    <p:sldId id="542" r:id="rId68"/>
    <p:sldId id="616" r:id="rId69"/>
    <p:sldId id="543" r:id="rId70"/>
    <p:sldId id="624" r:id="rId71"/>
    <p:sldId id="541" r:id="rId72"/>
    <p:sldId id="596" r:id="rId73"/>
    <p:sldId id="597" r:id="rId74"/>
    <p:sldId id="598" r:id="rId75"/>
    <p:sldId id="601" r:id="rId76"/>
    <p:sldId id="602" r:id="rId77"/>
    <p:sldId id="603" r:id="rId78"/>
    <p:sldId id="604" r:id="rId79"/>
    <p:sldId id="605" r:id="rId80"/>
    <p:sldId id="544" r:id="rId81"/>
    <p:sldId id="545" r:id="rId82"/>
    <p:sldId id="548" r:id="rId83"/>
    <p:sldId id="546" r:id="rId84"/>
    <p:sldId id="550" r:id="rId85"/>
    <p:sldId id="551" r:id="rId86"/>
    <p:sldId id="552" r:id="rId87"/>
    <p:sldId id="553" r:id="rId88"/>
    <p:sldId id="554" r:id="rId89"/>
    <p:sldId id="556" r:id="rId90"/>
    <p:sldId id="557" r:id="rId91"/>
    <p:sldId id="555" r:id="rId92"/>
    <p:sldId id="558" r:id="rId93"/>
    <p:sldId id="560" r:id="rId94"/>
    <p:sldId id="561" r:id="rId95"/>
    <p:sldId id="832" r:id="rId96"/>
    <p:sldId id="562" r:id="rId97"/>
    <p:sldId id="563" r:id="rId98"/>
    <p:sldId id="565" r:id="rId99"/>
    <p:sldId id="567" r:id="rId100"/>
    <p:sldId id="568" r:id="rId101"/>
    <p:sldId id="569" r:id="rId102"/>
    <p:sldId id="570" r:id="rId103"/>
    <p:sldId id="571" r:id="rId104"/>
    <p:sldId id="572" r:id="rId105"/>
    <p:sldId id="573" r:id="rId106"/>
    <p:sldId id="574" r:id="rId107"/>
    <p:sldId id="575" r:id="rId108"/>
    <p:sldId id="576" r:id="rId109"/>
    <p:sldId id="577" r:id="rId110"/>
    <p:sldId id="578" r:id="rId111"/>
    <p:sldId id="580" r:id="rId112"/>
    <p:sldId id="579" r:id="rId113"/>
    <p:sldId id="582" r:id="rId114"/>
    <p:sldId id="583" r:id="rId115"/>
    <p:sldId id="584" r:id="rId116"/>
    <p:sldId id="838" r:id="rId117"/>
    <p:sldId id="585" r:id="rId118"/>
    <p:sldId id="834" r:id="rId119"/>
    <p:sldId id="350" r:id="rId120"/>
    <p:sldId id="351" r:id="rId121"/>
    <p:sldId id="352" r:id="rId122"/>
    <p:sldId id="353" r:id="rId123"/>
    <p:sldId id="587" r:id="rId124"/>
    <p:sldId id="354" r:id="rId125"/>
    <p:sldId id="356" r:id="rId126"/>
    <p:sldId id="357" r:id="rId127"/>
    <p:sldId id="360" r:id="rId128"/>
    <p:sldId id="361" r:id="rId129"/>
    <p:sldId id="588" r:id="rId130"/>
    <p:sldId id="589" r:id="rId131"/>
    <p:sldId id="590" r:id="rId132"/>
    <p:sldId id="591" r:id="rId133"/>
    <p:sldId id="594" r:id="rId134"/>
    <p:sldId id="595" r:id="rId135"/>
    <p:sldId id="265" r:id="rId136"/>
    <p:sldId id="266" r:id="rId137"/>
    <p:sldId id="267" r:id="rId138"/>
    <p:sldId id="268" r:id="rId139"/>
    <p:sldId id="269" r:id="rId140"/>
    <p:sldId id="270" r:id="rId141"/>
    <p:sldId id="271" r:id="rId142"/>
    <p:sldId id="272" r:id="rId143"/>
    <p:sldId id="273" r:id="rId144"/>
    <p:sldId id="274" r:id="rId145"/>
    <p:sldId id="275" r:id="rId146"/>
    <p:sldId id="276" r:id="rId147"/>
    <p:sldId id="311" r:id="rId148"/>
    <p:sldId id="307" r:id="rId149"/>
    <p:sldId id="308" r:id="rId150"/>
    <p:sldId id="835" r:id="rId151"/>
    <p:sldId id="836" r:id="rId152"/>
    <p:sldId id="837" r:id="rId153"/>
    <p:sldId id="362" r:id="rId154"/>
    <p:sldId id="599" r:id="rId155"/>
    <p:sldId id="608" r:id="rId156"/>
    <p:sldId id="610" r:id="rId157"/>
    <p:sldId id="626" r:id="rId158"/>
    <p:sldId id="618" r:id="rId159"/>
    <p:sldId id="620" r:id="rId160"/>
    <p:sldId id="622" r:id="rId161"/>
    <p:sldId id="621" r:id="rId162"/>
    <p:sldId id="793" r:id="rId163"/>
    <p:sldId id="638" r:id="rId164"/>
    <p:sldId id="775" r:id="rId165"/>
    <p:sldId id="722" r:id="rId166"/>
    <p:sldId id="644" r:id="rId167"/>
    <p:sldId id="721" r:id="rId168"/>
    <p:sldId id="724" r:id="rId169"/>
    <p:sldId id="784" r:id="rId170"/>
    <p:sldId id="723" r:id="rId171"/>
    <p:sldId id="791" r:id="rId172"/>
    <p:sldId id="792" r:id="rId173"/>
    <p:sldId id="637" r:id="rId174"/>
    <p:sldId id="642" r:id="rId175"/>
    <p:sldId id="643" r:id="rId176"/>
    <p:sldId id="648" r:id="rId177"/>
    <p:sldId id="649" r:id="rId178"/>
    <p:sldId id="829" r:id="rId179"/>
    <p:sldId id="795" r:id="rId180"/>
    <p:sldId id="794" r:id="rId181"/>
    <p:sldId id="796" r:id="rId182"/>
    <p:sldId id="827" r:id="rId183"/>
    <p:sldId id="828" r:id="rId184"/>
    <p:sldId id="798" r:id="rId185"/>
    <p:sldId id="826" r:id="rId186"/>
    <p:sldId id="797" r:id="rId187"/>
    <p:sldId id="830" r:id="rId188"/>
    <p:sldId id="831" r:id="rId189"/>
    <p:sldId id="747" r:id="rId190"/>
    <p:sldId id="748" r:id="rId191"/>
    <p:sldId id="749"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9E9E9-9C8D-443A-8710-F265BD50A39E}" v="2" dt="2020-04-09T14:23:39.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11" autoAdjust="0"/>
    <p:restoredTop sz="92113" autoAdjust="0"/>
  </p:normalViewPr>
  <p:slideViewPr>
    <p:cSldViewPr snapToGrid="0">
      <p:cViewPr varScale="1">
        <p:scale>
          <a:sx n="113" d="100"/>
          <a:sy n="113" d="100"/>
        </p:scale>
        <p:origin x="920"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handoutMaster" Target="handoutMasters/handout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commentAuthors" Target="commentAuthor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200"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6/22/22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158</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162</a:t>
            </a:fld>
            <a:endParaRPr lang="en-US"/>
          </a:p>
        </p:txBody>
      </p:sp>
    </p:spTree>
    <p:extLst>
      <p:ext uri="{BB962C8B-B14F-4D97-AF65-F5344CB8AC3E}">
        <p14:creationId xmlns:p14="http://schemas.microsoft.com/office/powerpoint/2010/main" val="249826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167</a:t>
            </a:fld>
            <a:endParaRPr lang="en-US"/>
          </a:p>
        </p:txBody>
      </p:sp>
    </p:spTree>
    <p:extLst>
      <p:ext uri="{BB962C8B-B14F-4D97-AF65-F5344CB8AC3E}">
        <p14:creationId xmlns:p14="http://schemas.microsoft.com/office/powerpoint/2010/main" val="1486239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168</a:t>
            </a:fld>
            <a:endParaRPr lang="en-US"/>
          </a:p>
        </p:txBody>
      </p:sp>
    </p:spTree>
    <p:extLst>
      <p:ext uri="{BB962C8B-B14F-4D97-AF65-F5344CB8AC3E}">
        <p14:creationId xmlns:p14="http://schemas.microsoft.com/office/powerpoint/2010/main" val="205937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173</a:t>
            </a:fld>
            <a:endParaRPr lang="en-US"/>
          </a:p>
        </p:txBody>
      </p:sp>
    </p:spTree>
    <p:extLst>
      <p:ext uri="{BB962C8B-B14F-4D97-AF65-F5344CB8AC3E}">
        <p14:creationId xmlns:p14="http://schemas.microsoft.com/office/powerpoint/2010/main" val="2348501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176</a:t>
            </a:fld>
            <a:endParaRPr lang="en-US"/>
          </a:p>
        </p:txBody>
      </p:sp>
    </p:spTree>
    <p:extLst>
      <p:ext uri="{BB962C8B-B14F-4D97-AF65-F5344CB8AC3E}">
        <p14:creationId xmlns:p14="http://schemas.microsoft.com/office/powerpoint/2010/main" val="463200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177</a:t>
            </a:fld>
            <a:endParaRPr lang="en-US"/>
          </a:p>
        </p:txBody>
      </p:sp>
    </p:spTree>
    <p:extLst>
      <p:ext uri="{BB962C8B-B14F-4D97-AF65-F5344CB8AC3E}">
        <p14:creationId xmlns:p14="http://schemas.microsoft.com/office/powerpoint/2010/main" val="616869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178</a:t>
            </a:fld>
            <a:endParaRPr lang="en-US"/>
          </a:p>
        </p:txBody>
      </p:sp>
    </p:spTree>
    <p:extLst>
      <p:ext uri="{BB962C8B-B14F-4D97-AF65-F5344CB8AC3E}">
        <p14:creationId xmlns:p14="http://schemas.microsoft.com/office/powerpoint/2010/main" val="39683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181</a:t>
            </a:fld>
            <a:endParaRPr lang="en-US"/>
          </a:p>
        </p:txBody>
      </p:sp>
    </p:spTree>
    <p:extLst>
      <p:ext uri="{BB962C8B-B14F-4D97-AF65-F5344CB8AC3E}">
        <p14:creationId xmlns:p14="http://schemas.microsoft.com/office/powerpoint/2010/main" val="204524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182</a:t>
            </a:fld>
            <a:endParaRPr lang="en-US"/>
          </a:p>
        </p:txBody>
      </p:sp>
    </p:spTree>
    <p:extLst>
      <p:ext uri="{BB962C8B-B14F-4D97-AF65-F5344CB8AC3E}">
        <p14:creationId xmlns:p14="http://schemas.microsoft.com/office/powerpoint/2010/main" val="289564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187</a:t>
            </a:fld>
            <a:endParaRPr lang="en-US"/>
          </a:p>
        </p:txBody>
      </p:sp>
    </p:spTree>
    <p:extLst>
      <p:ext uri="{BB962C8B-B14F-4D97-AF65-F5344CB8AC3E}">
        <p14:creationId xmlns:p14="http://schemas.microsoft.com/office/powerpoint/2010/main" val="10528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80</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114</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145</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155</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6/22/22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6/22/22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pixabay.com/en/prairie-dog-gophers-croissant-208539/" TargetMode="External"/><Relationship Id="rId4" Type="http://schemas.openxmlformats.org/officeDocument/2006/relationships/image" Target="../media/image8.jpeg"/></Relationships>
</file>

<file path=ppt/slides/_rels/slide10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package" Target="../embeddings/Microsoft_Excel_Worksheet13.xlsx"/><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package" Target="../embeddings/Microsoft_Excel_Worksheet14.xlsx"/><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870.png"/></Relationships>
</file>

<file path=ppt/slides/_rels/slide13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 Id="rId5" Type="http://schemas.openxmlformats.org/officeDocument/2006/relationships/image" Target="../media/image120.jpg"/><Relationship Id="rId4" Type="http://schemas.openxmlformats.org/officeDocument/2006/relationships/image" Target="../media/image119.jp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09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8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0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390.png"/><Relationship Id="rId4" Type="http://schemas.openxmlformats.org/officeDocument/2006/relationships/image" Target="../media/image13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math.usu.edu/~symanzik/teaching/2009_stat6560/RDataAndScripts/sharif_abbass_project1_challenger.csv" TargetMode="External"/><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package" Target="../embeddings/Microsoft_Excel_Worksheet2.xlsx"/></Relationships>
</file>

<file path=ppt/slides/_rels/slide59.xml.rels><?xml version="1.0" encoding="UTF-8" standalone="yes"?>
<Relationships xmlns="http://schemas.openxmlformats.org/package/2006/relationships"><Relationship Id="rId3" Type="http://schemas.openxmlformats.org/officeDocument/2006/relationships/hyperlink" Target="http://www.math.usu.edu/~symanzik/teaching/2009_stat6560/RDataAndScripts/sharif_abbass_project1_challenger.csv" TargetMode="External"/><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package" Target="../embeddings/Microsoft_Excel_Worksheet3.xlsx"/></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STS-61-A" TargetMode="External"/><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package" Target="../embeddings/Microsoft_Excel_Worksheet8.xlsx"/><Relationship Id="rId1" Type="http://schemas.openxmlformats.org/officeDocument/2006/relationships/slideLayout" Target="../slideLayouts/slideLayout2.xml"/><Relationship Id="rId5" Type="http://schemas.openxmlformats.org/officeDocument/2006/relationships/hyperlink" Target="http://simharry3.deviantart.com/art/forked-lightning-237648254" TargetMode="External"/><Relationship Id="rId4" Type="http://schemas.openxmlformats.org/officeDocument/2006/relationships/image" Target="../media/image67.jpg"/></Relationships>
</file>

<file path=ppt/slides/_rels/slide83.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pixabay.com/en/prairie-dog-gophers-croissant-208539/" TargetMode="External"/><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package" Target="../embeddings/Microsoft_Excel_Worksheet10.xlsx"/><Relationship Id="rId1" Type="http://schemas.openxmlformats.org/officeDocument/2006/relationships/slideLayout" Target="../slideLayouts/slideLayout2.xml"/><Relationship Id="rId5" Type="http://schemas.openxmlformats.org/officeDocument/2006/relationships/image" Target="../media/image640.png"/></Relationships>
</file>

<file path=ppt/slides/_rels/slide9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package" Target="../embeddings/Microsoft_Excel_Worksheet11.xlsx"/><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package" Target="../embeddings/Microsoft_Excel_Worksheet12.xlsx"/><Relationship Id="rId1" Type="http://schemas.openxmlformats.org/officeDocument/2006/relationships/slideLayout" Target="../slideLayouts/slideLayout2.xml"/><Relationship Id="rId5" Type="http://schemas.openxmlformats.org/officeDocument/2006/relationships/image" Target="../media/image660.png"/></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name="Worksheet" r:id="rId2" imgW="895439" imgH="1533559" progId="Excel.Sheet.12">
                  <p:embed/>
                </p:oleObj>
              </mc:Choice>
              <mc:Fallback>
                <p:oleObj name="Worksheet" r:id="rId2"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3"/>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4"/>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name="Worksheet" r:id="rId2" imgW="2452685" imgH="1452654" progId="Excel.Sheet.12">
                  <p:embed/>
                </p:oleObj>
              </mc:Choice>
              <mc:Fallback>
                <p:oleObj name="Worksheet" r:id="rId2"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3"/>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4"/>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How Much Can We Cover? </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a:bodyPr>
          <a:lstStyle/>
          <a:p>
            <a:r>
              <a:rPr lang="en-US" dirty="0"/>
              <a:t>Unfortunately, we do not have a lot of time in this class, so we cannot cover the topic of building a neural network in great depth which can take several hours in itself! </a:t>
            </a:r>
          </a:p>
          <a:p>
            <a:r>
              <a:rPr lang="en-US" dirty="0"/>
              <a:t>But we will cover the key concepts and then show the code needed to build the entire neural network (including backpropagation).</a:t>
            </a:r>
          </a:p>
          <a:p>
            <a:r>
              <a:rPr lang="en-US" dirty="0"/>
              <a:t>For a complete and detailed walkthrough on the code and building the neural network from scratch, read Chapter 7 of </a:t>
            </a:r>
            <a:r>
              <a:rPr lang="en-US" i="1" dirty="0"/>
              <a:t>Essential Math for Data Science</a:t>
            </a:r>
            <a:r>
              <a:rPr lang="en-US" dirty="0"/>
              <a:t>. </a:t>
            </a:r>
          </a:p>
        </p:txBody>
      </p:sp>
      <p:pic>
        <p:nvPicPr>
          <p:cNvPr id="5" name="Picture 2" descr="Essential Math for Data Science">
            <a:extLst>
              <a:ext uri="{FF2B5EF4-FFF2-40B4-BE49-F238E27FC236}">
                <a16:creationId xmlns:a16="http://schemas.microsoft.com/office/drawing/2014/main" id="{E5080504-F5D5-189F-C554-74A8A4BE7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658" y="1435608"/>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425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4E67-AEFB-8C30-7546-B56A6992B45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93EA76D7-016C-1A6B-93A2-E17779537F30}"/>
              </a:ext>
            </a:extLst>
          </p:cNvPr>
          <p:cNvSpPr>
            <a:spLocks noGrp="1"/>
          </p:cNvSpPr>
          <p:nvPr>
            <p:ph sz="quarter" idx="10"/>
          </p:nvPr>
        </p:nvSpPr>
        <p:spPr>
          <a:xfrm>
            <a:off x="539495" y="1435608"/>
            <a:ext cx="10162371" cy="640080"/>
          </a:xfrm>
        </p:spPr>
        <p:txBody>
          <a:bodyPr/>
          <a:lstStyle/>
          <a:p>
            <a:r>
              <a:rPr lang="en-US" dirty="0"/>
              <a:t>We want to predict a light (1) or dark (0) font for different background colors. </a:t>
            </a:r>
          </a:p>
        </p:txBody>
      </p:sp>
      <p:pic>
        <p:nvPicPr>
          <p:cNvPr id="18434" name="Picture 2" descr="emds 0701">
            <a:extLst>
              <a:ext uri="{FF2B5EF4-FFF2-40B4-BE49-F238E27FC236}">
                <a16:creationId xmlns:a16="http://schemas.microsoft.com/office/drawing/2014/main" id="{DCF067E4-2C40-870E-EB03-502C793F4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2225548"/>
            <a:ext cx="8432800" cy="31877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0E0DE11-FB0D-8FD3-C4F0-454D9ABF4DFA}"/>
              </a:ext>
            </a:extLst>
          </p:cNvPr>
          <p:cNvSpPr txBox="1">
            <a:spLocks/>
          </p:cNvSpPr>
          <p:nvPr/>
        </p:nvSpPr>
        <p:spPr>
          <a:xfrm>
            <a:off x="539495" y="5621188"/>
            <a:ext cx="9772905" cy="99410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best way to solve this would probably be a logistic regression or even a </a:t>
            </a:r>
            <a:r>
              <a:rPr lang="en-US" dirty="0">
                <a:hlinkClick r:id="rId3"/>
              </a:rPr>
              <a:t>plain formula</a:t>
            </a:r>
            <a:r>
              <a:rPr lang="en-US" dirty="0"/>
              <a:t>, but we will use a neural network as a simple exercise.  </a:t>
            </a:r>
          </a:p>
        </p:txBody>
      </p:sp>
    </p:spTree>
    <p:extLst>
      <p:ext uri="{BB962C8B-B14F-4D97-AF65-F5344CB8AC3E}">
        <p14:creationId xmlns:p14="http://schemas.microsoft.com/office/powerpoint/2010/main" val="39220121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pic>
        <p:nvPicPr>
          <p:cNvPr id="19460" name="Picture 4" descr="emds 0703">
            <a:extLst>
              <a:ext uri="{FF2B5EF4-FFF2-40B4-BE49-F238E27FC236}">
                <a16:creationId xmlns:a16="http://schemas.microsoft.com/office/drawing/2014/main" id="{D30519E6-8778-2024-02D4-97AAE6182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117" y="3100391"/>
            <a:ext cx="6845300" cy="3013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120</a:t>
            </a:fld>
            <a:endParaRPr spc="302" dirty="0"/>
          </a:p>
        </p:txBody>
      </p:sp>
      <p:pic>
        <p:nvPicPr>
          <p:cNvPr id="20482" name="Picture 2" descr="emds 0704">
            <a:extLst>
              <a:ext uri="{FF2B5EF4-FFF2-40B4-BE49-F238E27FC236}">
                <a16:creationId xmlns:a16="http://schemas.microsoft.com/office/drawing/2014/main" id="{9740F049-2A73-BD2D-A683-CF1AA4A53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0" name="object 90"/>
          <p:cNvSpPr txBox="1"/>
          <p:nvPr/>
        </p:nvSpPr>
        <p:spPr>
          <a:xfrm>
            <a:off x="3787733" y="1429822"/>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121</a:t>
            </a:fld>
            <a:endParaRPr spc="302" dirty="0"/>
          </a:p>
        </p:txBody>
      </p:sp>
      <p:pic>
        <p:nvPicPr>
          <p:cNvPr id="96" name="Picture 2" descr="emds 0704">
            <a:extLst>
              <a:ext uri="{FF2B5EF4-FFF2-40B4-BE49-F238E27FC236}">
                <a16:creationId xmlns:a16="http://schemas.microsoft.com/office/drawing/2014/main" id="{EE14EB04-C766-1ACD-97DE-852E62D50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122</a:t>
            </a:fld>
            <a:endParaRPr spc="302" dirty="0"/>
          </a:p>
        </p:txBody>
      </p:sp>
      <p:pic>
        <p:nvPicPr>
          <p:cNvPr id="96" name="Picture 2" descr="emds 0704">
            <a:extLst>
              <a:ext uri="{FF2B5EF4-FFF2-40B4-BE49-F238E27FC236}">
                <a16:creationId xmlns:a16="http://schemas.microsoft.com/office/drawing/2014/main" id="{79643609-6370-F5A6-240C-71FBBF69E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0" name="object 90"/>
          <p:cNvSpPr txBox="1"/>
          <p:nvPr/>
        </p:nvSpPr>
        <p:spPr>
          <a:xfrm>
            <a:off x="419195" y="1290293"/>
            <a:ext cx="10418138" cy="350340"/>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123</a:t>
            </a:fld>
            <a:endParaRPr spc="302" dirty="0"/>
          </a:p>
        </p:txBody>
      </p:sp>
      <p:pic>
        <p:nvPicPr>
          <p:cNvPr id="96" name="Picture 2" descr="emds 0704">
            <a:extLst>
              <a:ext uri="{FF2B5EF4-FFF2-40B4-BE49-F238E27FC236}">
                <a16:creationId xmlns:a16="http://schemas.microsoft.com/office/drawing/2014/main" id="{6D363B57-75A4-0825-ACEC-6AE7DFC9C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848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348930"/>
          </a:xfrm>
          <a:prstGeom prst="rect">
            <a:avLst/>
          </a:prstGeom>
        </p:spPr>
        <p:txBody>
          <a:bodyPr vert="horz" wrap="square" lIns="0" tIns="15355" rIns="0" bIns="0" rtlCol="0">
            <a:spAutoFit/>
          </a:bodyPr>
          <a:lstStyle/>
          <a:p>
            <a:pPr marL="15356">
              <a:lnSpc>
                <a:spcPts val="2569"/>
              </a:lnSpc>
              <a:spcBef>
                <a:spcPts val="121"/>
              </a:spcBef>
            </a:pPr>
            <a:r>
              <a:rPr lang="en-US" sz="2176" spc="145" dirty="0">
                <a:latin typeface="Tahoma"/>
                <a:cs typeface="Tahoma"/>
              </a:rPr>
              <a:t>What a</a:t>
            </a:r>
            <a:r>
              <a:rPr sz="2176" spc="145" dirty="0">
                <a:latin typeface="Tahoma"/>
                <a:cs typeface="Tahoma"/>
              </a:rPr>
              <a:t>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124</a:t>
            </a:fld>
            <a:endParaRPr spc="302" dirty="0"/>
          </a:p>
        </p:txBody>
      </p:sp>
      <p:pic>
        <p:nvPicPr>
          <p:cNvPr id="106" name="Picture 2" descr="emds 0704">
            <a:extLst>
              <a:ext uri="{FF2B5EF4-FFF2-40B4-BE49-F238E27FC236}">
                <a16:creationId xmlns:a16="http://schemas.microsoft.com/office/drawing/2014/main" id="{B063B947-878E-162C-B124-723210DDC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11134484" cy="348930"/>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r>
              <a:rPr lang="en-US" sz="2176" b="1" dirty="0">
                <a:latin typeface="Arial"/>
                <a:cs typeface="Arial"/>
              </a:rPr>
              <a:t> </a:t>
            </a: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125</a:t>
            </a:fld>
            <a:endParaRPr spc="302" dirty="0"/>
          </a:p>
        </p:txBody>
      </p:sp>
      <p:pic>
        <p:nvPicPr>
          <p:cNvPr id="104" name="Picture 2" descr="emds 0704">
            <a:extLst>
              <a:ext uri="{FF2B5EF4-FFF2-40B4-BE49-F238E27FC236}">
                <a16:creationId xmlns:a16="http://schemas.microsoft.com/office/drawing/2014/main" id="{50542414-7364-FD73-5BCC-B58434119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126</a:t>
            </a:fld>
            <a:endParaRPr spc="302" dirty="0"/>
          </a:p>
        </p:txBody>
      </p:sp>
      <p:pic>
        <p:nvPicPr>
          <p:cNvPr id="106" name="Picture 2" descr="emds 0704">
            <a:extLst>
              <a:ext uri="{FF2B5EF4-FFF2-40B4-BE49-F238E27FC236}">
                <a16:creationId xmlns:a16="http://schemas.microsoft.com/office/drawing/2014/main" id="{8EECF60E-ED5F-E26A-0E11-27F389505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144" y="2674867"/>
            <a:ext cx="6719711" cy="37658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69" name="object 69"/>
          <p:cNvSpPr txBox="1"/>
          <p:nvPr/>
        </p:nvSpPr>
        <p:spPr>
          <a:xfrm>
            <a:off x="572812" y="1678178"/>
            <a:ext cx="4398709" cy="3959038"/>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127</a:t>
            </a:fld>
            <a:endParaRPr spc="302" dirty="0"/>
          </a:p>
        </p:txBody>
      </p:sp>
      <p:pic>
        <p:nvPicPr>
          <p:cNvPr id="26626" name="Picture 2" descr="emds 0705">
            <a:extLst>
              <a:ext uri="{FF2B5EF4-FFF2-40B4-BE49-F238E27FC236}">
                <a16:creationId xmlns:a16="http://schemas.microsoft.com/office/drawing/2014/main" id="{3EB29B14-DD9B-91D8-7645-55C0465B9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301" y="1339528"/>
            <a:ext cx="5667146" cy="49388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Tree>
    <p:extLst>
      <p:ext uri="{BB962C8B-B14F-4D97-AF65-F5344CB8AC3E}">
        <p14:creationId xmlns:p14="http://schemas.microsoft.com/office/powerpoint/2010/main" val="33426975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21898C56-CD52-409E-9AB8-51EFF7957CC9}"/>
              </a:ext>
            </a:extLst>
          </p:cNvPr>
          <p:cNvPicPr>
            <a:picLocks noChangeAspect="1"/>
          </p:cNvPicPr>
          <p:nvPr/>
        </p:nvPicPr>
        <p:blipFill>
          <a:blip r:embed="rId2"/>
          <a:stretch>
            <a:fillRect/>
          </a:stretch>
        </p:blipFill>
        <p:spPr>
          <a:xfrm>
            <a:off x="1394749" y="1905978"/>
            <a:ext cx="9402501" cy="4116984"/>
          </a:xfrm>
          <a:prstGeom prst="rect">
            <a:avLst/>
          </a:prstGeom>
        </p:spPr>
      </p:pic>
    </p:spTree>
    <p:extLst>
      <p:ext uri="{BB962C8B-B14F-4D97-AF65-F5344CB8AC3E}">
        <p14:creationId xmlns:p14="http://schemas.microsoft.com/office/powerpoint/2010/main" val="262122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CEC4D6FE-792E-4997-AA04-66A0908AEB14}"/>
              </a:ext>
            </a:extLst>
          </p:cNvPr>
          <p:cNvPicPr>
            <a:picLocks noChangeAspect="1"/>
          </p:cNvPicPr>
          <p:nvPr/>
        </p:nvPicPr>
        <p:blipFill>
          <a:blip r:embed="rId2"/>
          <a:stretch>
            <a:fillRect/>
          </a:stretch>
        </p:blipFill>
        <p:spPr>
          <a:xfrm>
            <a:off x="1425466" y="1649393"/>
            <a:ext cx="9341067" cy="4239744"/>
          </a:xfrm>
          <a:prstGeom prst="rect">
            <a:avLst/>
          </a:prstGeom>
        </p:spPr>
      </p:pic>
    </p:spTree>
    <p:extLst>
      <p:ext uri="{BB962C8B-B14F-4D97-AF65-F5344CB8AC3E}">
        <p14:creationId xmlns:p14="http://schemas.microsoft.com/office/powerpoint/2010/main" val="76478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CAB2-043F-8970-D831-0C8CFC2449A7}"/>
              </a:ext>
            </a:extLst>
          </p:cNvPr>
          <p:cNvSpPr>
            <a:spLocks noGrp="1"/>
          </p:cNvSpPr>
          <p:nvPr>
            <p:ph type="title"/>
          </p:nvPr>
        </p:nvSpPr>
        <p:spPr/>
        <p:txBody>
          <a:bodyPr>
            <a:normAutofit fontScale="90000"/>
          </a:bodyPr>
          <a:lstStyle/>
          <a:p>
            <a:r>
              <a:rPr lang="en-US" dirty="0"/>
              <a:t>So How Do We Optimize the Weights and Biases? </a:t>
            </a:r>
          </a:p>
        </p:txBody>
      </p:sp>
      <p:sp>
        <p:nvSpPr>
          <p:cNvPr id="3" name="Content Placeholder 2">
            <a:extLst>
              <a:ext uri="{FF2B5EF4-FFF2-40B4-BE49-F238E27FC236}">
                <a16:creationId xmlns:a16="http://schemas.microsoft.com/office/drawing/2014/main" id="{B0179A97-1D6B-A1E6-D0BB-7FB4E3B78EF6}"/>
              </a:ext>
            </a:extLst>
          </p:cNvPr>
          <p:cNvSpPr>
            <a:spLocks noGrp="1"/>
          </p:cNvSpPr>
          <p:nvPr>
            <p:ph sz="quarter" idx="10"/>
          </p:nvPr>
        </p:nvSpPr>
        <p:spPr>
          <a:xfrm>
            <a:off x="539495" y="1435608"/>
            <a:ext cx="6877119" cy="4974336"/>
          </a:xfrm>
        </p:spPr>
        <p:txBody>
          <a:bodyPr>
            <a:normAutofit lnSpcReduction="10000"/>
          </a:bodyPr>
          <a:lstStyle/>
          <a:p>
            <a:r>
              <a:rPr lang="en-US" dirty="0"/>
              <a:t>Hill climbing is going to perform poorly with neural networks because it will fall into the first local minimum it finds, but so will </a:t>
            </a:r>
            <a:r>
              <a:rPr lang="en-US" b="1" dirty="0"/>
              <a:t>gradient descent </a:t>
            </a:r>
            <a:r>
              <a:rPr lang="en-US" dirty="0"/>
              <a:t>which uses Calculus-based slopes to find the direction of the minimum.  </a:t>
            </a:r>
          </a:p>
          <a:p>
            <a:r>
              <a:rPr lang="en-US" dirty="0"/>
              <a:t>We would typically use </a:t>
            </a:r>
            <a:r>
              <a:rPr lang="en-US" b="1" dirty="0"/>
              <a:t>stochastic gradient descent </a:t>
            </a:r>
            <a:r>
              <a:rPr lang="en-US" dirty="0"/>
              <a:t>to increase computational speed and avoid getting stuck in local minimums, and we would use </a:t>
            </a:r>
            <a:r>
              <a:rPr lang="en-US" b="1" dirty="0"/>
              <a:t>backpropagation</a:t>
            </a:r>
            <a:r>
              <a:rPr lang="en-US" dirty="0"/>
              <a:t> to calculate derivatives for the weights and biases. </a:t>
            </a:r>
          </a:p>
          <a:p>
            <a:r>
              <a:rPr lang="en-US" dirty="0"/>
              <a:t>However this is beyond the scope of this class, and I cover how to build a neural network (including backpropagation) in Chapter 7 of my book </a:t>
            </a:r>
            <a:r>
              <a:rPr lang="en-US" i="1" dirty="0"/>
              <a:t>Essential Math for Data Science</a:t>
            </a:r>
            <a:r>
              <a:rPr lang="en-US" dirty="0"/>
              <a:t>. </a:t>
            </a:r>
          </a:p>
        </p:txBody>
      </p:sp>
      <p:pic>
        <p:nvPicPr>
          <p:cNvPr id="4" name="Picture 2" descr="Essential Math for Data Science">
            <a:extLst>
              <a:ext uri="{FF2B5EF4-FFF2-40B4-BE49-F238E27FC236}">
                <a16:creationId xmlns:a16="http://schemas.microsoft.com/office/drawing/2014/main" id="{098F5C63-E464-0D50-8A66-3EF393159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658" y="1435608"/>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6669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BD1A-C478-5098-340F-E0C9CFD39659}"/>
              </a:ext>
            </a:extLst>
          </p:cNvPr>
          <p:cNvSpPr>
            <a:spLocks noGrp="1"/>
          </p:cNvSpPr>
          <p:nvPr>
            <p:ph type="title"/>
          </p:nvPr>
        </p:nvSpPr>
        <p:spPr/>
        <p:txBody>
          <a:bodyPr>
            <a:normAutofit/>
          </a:bodyPr>
          <a:lstStyle/>
          <a:p>
            <a:r>
              <a:rPr lang="en-US" dirty="0"/>
              <a:t>A Neural Network from Scratch</a:t>
            </a:r>
          </a:p>
        </p:txBody>
      </p:sp>
      <p:pic>
        <p:nvPicPr>
          <p:cNvPr id="4" name="Picture 3">
            <a:extLst>
              <a:ext uri="{FF2B5EF4-FFF2-40B4-BE49-F238E27FC236}">
                <a16:creationId xmlns:a16="http://schemas.microsoft.com/office/drawing/2014/main" id="{08E4EC75-5F68-E496-667A-FB92C98F8BB3}"/>
              </a:ext>
            </a:extLst>
          </p:cNvPr>
          <p:cNvPicPr>
            <a:picLocks noChangeAspect="1"/>
          </p:cNvPicPr>
          <p:nvPr/>
        </p:nvPicPr>
        <p:blipFill>
          <a:blip r:embed="rId2"/>
          <a:stretch>
            <a:fillRect/>
          </a:stretch>
        </p:blipFill>
        <p:spPr>
          <a:xfrm>
            <a:off x="521207" y="1258551"/>
            <a:ext cx="4781803" cy="5328515"/>
          </a:xfrm>
          <a:prstGeom prst="rect">
            <a:avLst/>
          </a:prstGeom>
        </p:spPr>
      </p:pic>
      <p:pic>
        <p:nvPicPr>
          <p:cNvPr id="5" name="Picture 4">
            <a:extLst>
              <a:ext uri="{FF2B5EF4-FFF2-40B4-BE49-F238E27FC236}">
                <a16:creationId xmlns:a16="http://schemas.microsoft.com/office/drawing/2014/main" id="{5A466B7E-F5CD-BA2D-EA0C-2CBFDF003000}"/>
              </a:ext>
            </a:extLst>
          </p:cNvPr>
          <p:cNvPicPr>
            <a:picLocks noChangeAspect="1"/>
          </p:cNvPicPr>
          <p:nvPr/>
        </p:nvPicPr>
        <p:blipFill>
          <a:blip r:embed="rId3"/>
          <a:stretch>
            <a:fillRect/>
          </a:stretch>
        </p:blipFill>
        <p:spPr>
          <a:xfrm>
            <a:off x="5478473" y="1258550"/>
            <a:ext cx="4740699" cy="5328516"/>
          </a:xfrm>
          <a:prstGeom prst="rect">
            <a:avLst/>
          </a:prstGeom>
        </p:spPr>
      </p:pic>
    </p:spTree>
    <p:extLst>
      <p:ext uri="{BB962C8B-B14F-4D97-AF65-F5344CB8AC3E}">
        <p14:creationId xmlns:p14="http://schemas.microsoft.com/office/powerpoint/2010/main" val="11772449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BD1A-C478-5098-340F-E0C9CFD39659}"/>
              </a:ext>
            </a:extLst>
          </p:cNvPr>
          <p:cNvSpPr>
            <a:spLocks noGrp="1"/>
          </p:cNvSpPr>
          <p:nvPr>
            <p:ph type="title"/>
          </p:nvPr>
        </p:nvSpPr>
        <p:spPr/>
        <p:txBody>
          <a:bodyPr/>
          <a:lstStyle/>
          <a:p>
            <a:r>
              <a:rPr lang="en-US" dirty="0"/>
              <a:t>A Neural Network from Scratch</a:t>
            </a:r>
          </a:p>
        </p:txBody>
      </p:sp>
      <p:pic>
        <p:nvPicPr>
          <p:cNvPr id="4" name="Picture 3">
            <a:extLst>
              <a:ext uri="{FF2B5EF4-FFF2-40B4-BE49-F238E27FC236}">
                <a16:creationId xmlns:a16="http://schemas.microsoft.com/office/drawing/2014/main" id="{08E4EC75-5F68-E496-667A-FB92C98F8B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1759" y="1258551"/>
            <a:ext cx="4740698" cy="5328515"/>
          </a:xfrm>
          <a:prstGeom prst="rect">
            <a:avLst/>
          </a:prstGeom>
        </p:spPr>
      </p:pic>
      <p:pic>
        <p:nvPicPr>
          <p:cNvPr id="5" name="Picture 4">
            <a:extLst>
              <a:ext uri="{FF2B5EF4-FFF2-40B4-BE49-F238E27FC236}">
                <a16:creationId xmlns:a16="http://schemas.microsoft.com/office/drawing/2014/main" id="{5A466B7E-F5CD-BA2D-EA0C-2CBFDF003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8162" y="1258551"/>
            <a:ext cx="4740699" cy="1007684"/>
          </a:xfrm>
          <a:prstGeom prst="rect">
            <a:avLst/>
          </a:prstGeom>
        </p:spPr>
      </p:pic>
    </p:spTree>
    <p:extLst>
      <p:ext uri="{BB962C8B-B14F-4D97-AF65-F5344CB8AC3E}">
        <p14:creationId xmlns:p14="http://schemas.microsoft.com/office/powerpoint/2010/main" val="78379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153</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 are 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normAutofit/>
          </a:bodyPr>
          <a:lstStyle/>
          <a:p>
            <a:r>
              <a:rPr lang="en-US" dirty="0"/>
              <a:t>To Learn More…</a:t>
            </a:r>
          </a:p>
        </p:txBody>
      </p:sp>
      <p:pic>
        <p:nvPicPr>
          <p:cNvPr id="16386" name="Picture 2" descr="Essential Math for Data Science">
            <a:extLst>
              <a:ext uri="{FF2B5EF4-FFF2-40B4-BE49-F238E27FC236}">
                <a16:creationId xmlns:a16="http://schemas.microsoft.com/office/drawing/2014/main" id="{953D4EC8-C520-BC29-3142-0F1736849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213" y="1482230"/>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615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a:xfrm>
            <a:off x="521207" y="448056"/>
            <a:ext cx="8015122" cy="640080"/>
          </a:xfrm>
        </p:spPr>
        <p:txBody>
          <a:bodyPr>
            <a:normAutofit/>
          </a:bodyPr>
          <a:lstStyle/>
          <a:p>
            <a:r>
              <a:rPr lang="en-US" dirty="0"/>
              <a:t>To Learn More…</a:t>
            </a:r>
          </a:p>
        </p:txBody>
      </p:sp>
      <p:pic>
        <p:nvPicPr>
          <p:cNvPr id="9" name="Picture 8" descr="A close up of a frog&#10;&#10;Description automatically generated">
            <a:extLst>
              <a:ext uri="{FF2B5EF4-FFF2-40B4-BE49-F238E27FC236}">
                <a16:creationId xmlns:a16="http://schemas.microsoft.com/office/drawing/2014/main" id="{E636680A-8257-4EDA-913A-65D66F41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46" y="2013995"/>
            <a:ext cx="2037661" cy="2668748"/>
          </a:xfrm>
          <a:prstGeom prst="rect">
            <a:avLst/>
          </a:prstGeom>
        </p:spPr>
      </p:pic>
      <p:pic>
        <p:nvPicPr>
          <p:cNvPr id="12" name="Picture 11" descr="A close up of a bird&#10;&#10;Description automatically generated">
            <a:extLst>
              <a:ext uri="{FF2B5EF4-FFF2-40B4-BE49-F238E27FC236}">
                <a16:creationId xmlns:a16="http://schemas.microsoft.com/office/drawing/2014/main" id="{D334FBA6-1B8A-4E49-9ED7-27837A65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564" y="2013995"/>
            <a:ext cx="2037661" cy="2668748"/>
          </a:xfrm>
          <a:prstGeom prst="rect">
            <a:avLst/>
          </a:prstGeom>
        </p:spPr>
      </p:pic>
      <p:pic>
        <p:nvPicPr>
          <p:cNvPr id="15" name="Picture 14" descr="A close up of an animal&#10;&#10;Description automatically generated">
            <a:extLst>
              <a:ext uri="{FF2B5EF4-FFF2-40B4-BE49-F238E27FC236}">
                <a16:creationId xmlns:a16="http://schemas.microsoft.com/office/drawing/2014/main" id="{7061401B-5727-4C3B-8A21-70AAC05D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00" y="2013995"/>
            <a:ext cx="2037661" cy="2668748"/>
          </a:xfrm>
          <a:prstGeom prst="rect">
            <a:avLst/>
          </a:prstGeom>
        </p:spPr>
      </p:pic>
      <p:pic>
        <p:nvPicPr>
          <p:cNvPr id="17" name="Picture 16" descr="A close up of an animal&#10;&#10;Description automatically generated">
            <a:extLst>
              <a:ext uri="{FF2B5EF4-FFF2-40B4-BE49-F238E27FC236}">
                <a16:creationId xmlns:a16="http://schemas.microsoft.com/office/drawing/2014/main" id="{6176F9E3-8618-482C-AB49-6E4EBD8D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82" y="2013995"/>
            <a:ext cx="2037662" cy="2668749"/>
          </a:xfrm>
          <a:prstGeom prst="rect">
            <a:avLst/>
          </a:prstGeom>
        </p:spPr>
      </p:pic>
    </p:spTree>
    <p:extLst>
      <p:ext uri="{BB962C8B-B14F-4D97-AF65-F5344CB8AC3E}">
        <p14:creationId xmlns:p14="http://schemas.microsoft.com/office/powerpoint/2010/main" val="28577039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Loss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A: </a:t>
            </a:r>
            <a:br>
              <a:rPr lang="en-US" sz="4800" dirty="0">
                <a:solidFill>
                  <a:schemeClr val="bg1"/>
                </a:solidFill>
              </a:rPr>
            </a:br>
            <a:r>
              <a:rPr lang="en-US" sz="4800" dirty="0">
                <a:solidFill>
                  <a:schemeClr val="bg1"/>
                </a:solidFill>
              </a:rPr>
              <a:t>Classification Validation</a:t>
            </a:r>
          </a:p>
        </p:txBody>
      </p:sp>
    </p:spTree>
    <p:extLst>
      <p:ext uri="{BB962C8B-B14F-4D97-AF65-F5344CB8AC3E}">
        <p14:creationId xmlns:p14="http://schemas.microsoft.com/office/powerpoint/2010/main" val="385928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 Preview">
            <a:extLst>
              <a:ext uri="{FF2B5EF4-FFF2-40B4-BE49-F238E27FC236}">
                <a16:creationId xmlns:a16="http://schemas.microsoft.com/office/drawing/2014/main" id="{825C7B72-E33B-4035-93FB-35EECF3B12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75"/>
          <a:stretch/>
        </p:blipFill>
        <p:spPr bwMode="auto">
          <a:xfrm>
            <a:off x="8382000" y="1430867"/>
            <a:ext cx="3205162"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Training and Testing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5934683" cy="4974336"/>
          </a:xfrm>
        </p:spPr>
        <p:txBody>
          <a:bodyPr>
            <a:normAutofit lnSpcReduction="10000"/>
          </a:bodyPr>
          <a:lstStyle/>
          <a:p>
            <a:r>
              <a:rPr lang="en-US" b="1" dirty="0"/>
              <a:t>A common practice to proactively prevent overfitting in machine learning is to separate training data and testing data. </a:t>
            </a:r>
          </a:p>
          <a:p>
            <a:pPr marL="285750" indent="-285750">
              <a:buFont typeface="Arial" panose="020B0604020202020204" pitchFamily="34" charset="0"/>
              <a:buChar char="•"/>
            </a:pPr>
            <a:r>
              <a:rPr lang="en-US" b="1" dirty="0">
                <a:solidFill>
                  <a:srgbClr val="FF0000"/>
                </a:solidFill>
              </a:rPr>
              <a:t>Training data </a:t>
            </a:r>
            <a:r>
              <a:rPr lang="en-US" dirty="0"/>
              <a:t>is data used to fit a model and is typically 2/3 of the data. </a:t>
            </a:r>
          </a:p>
          <a:p>
            <a:pPr marL="285750" indent="-285750">
              <a:buFont typeface="Arial" panose="020B0604020202020204" pitchFamily="34" charset="0"/>
              <a:buChar char="•"/>
            </a:pPr>
            <a:r>
              <a:rPr lang="en-US" b="1" dirty="0">
                <a:solidFill>
                  <a:srgbClr val="FF0000"/>
                </a:solidFill>
              </a:rPr>
              <a:t>Test data </a:t>
            </a:r>
            <a:r>
              <a:rPr lang="en-US" dirty="0"/>
              <a:t>is used to test the model and is the remaining 1/3 of the data. </a:t>
            </a:r>
          </a:p>
          <a:p>
            <a:r>
              <a:rPr lang="en-US" b="1" dirty="0"/>
              <a:t>By omitting the testing data from training, we see how well the model works on data it has not seen before and change our parameters accordingly. </a:t>
            </a:r>
          </a:p>
        </p:txBody>
      </p:sp>
      <p:sp>
        <p:nvSpPr>
          <p:cNvPr id="5" name="Rectangle 4">
            <a:extLst>
              <a:ext uri="{FF2B5EF4-FFF2-40B4-BE49-F238E27FC236}">
                <a16:creationId xmlns:a16="http://schemas.microsoft.com/office/drawing/2014/main" id="{8D457EA3-AF81-4314-A1D2-1E2D688A5A6F}"/>
              </a:ext>
            </a:extLst>
          </p:cNvPr>
          <p:cNvSpPr/>
          <p:nvPr/>
        </p:nvSpPr>
        <p:spPr>
          <a:xfrm>
            <a:off x="6925733" y="3736621"/>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6925733" y="1430867"/>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7552266" y="2968979"/>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4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79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8124726" cy="4931555"/>
          </a:xfrm>
        </p:spPr>
        <p:txBody>
          <a:bodyPr>
            <a:normAutofit/>
          </a:bodyPr>
          <a:lstStyle/>
          <a:p>
            <a:r>
              <a:rPr lang="en-US" dirty="0"/>
              <a:t>Note that </a:t>
            </a:r>
            <a:r>
              <a:rPr lang="en-US" b="1" dirty="0">
                <a:solidFill>
                  <a:srgbClr val="FF0000"/>
                </a:solidFill>
              </a:rPr>
              <a:t>k-fold cross validation </a:t>
            </a:r>
            <a:r>
              <a:rPr lang="en-US" dirty="0"/>
              <a:t>allows us to slice our data into any number and not just 3 (typically 3, 5, or 10). </a:t>
            </a:r>
          </a:p>
          <a:p>
            <a:r>
              <a:rPr lang="en-US" dirty="0"/>
              <a:t>For example we can do 10-fold cross validation and validate 10 different combinations of training/test data. </a:t>
            </a:r>
          </a:p>
          <a:p>
            <a:r>
              <a:rPr lang="en-US" dirty="0"/>
              <a:t>The most extreme form of folding is </a:t>
            </a:r>
            <a:r>
              <a:rPr lang="en-US" b="1" dirty="0">
                <a:solidFill>
                  <a:srgbClr val="FF0000"/>
                </a:solidFill>
              </a:rPr>
              <a:t>leave-one-out cross validation</a:t>
            </a:r>
            <a:r>
              <a:rPr lang="en-US" dirty="0"/>
              <a:t>, which omits one data record for testing and uses the remaining records for training, and this is done repeatedly.</a:t>
            </a:r>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10289822" y="604237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20" name="Rectangle 19">
            <a:extLst>
              <a:ext uri="{FF2B5EF4-FFF2-40B4-BE49-F238E27FC236}">
                <a16:creationId xmlns:a16="http://schemas.microsoft.com/office/drawing/2014/main" id="{91F56D5A-A48E-4235-99A2-86B89B4936EB}"/>
              </a:ext>
            </a:extLst>
          </p:cNvPr>
          <p:cNvSpPr/>
          <p:nvPr/>
        </p:nvSpPr>
        <p:spPr>
          <a:xfrm>
            <a:off x="10289821" y="550615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10289820" y="497840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4" name="Rectangle 23">
            <a:extLst>
              <a:ext uri="{FF2B5EF4-FFF2-40B4-BE49-F238E27FC236}">
                <a16:creationId xmlns:a16="http://schemas.microsoft.com/office/drawing/2014/main" id="{0AEC6A98-8CA4-419A-8129-5DB6F7AAD87A}"/>
              </a:ext>
            </a:extLst>
          </p:cNvPr>
          <p:cNvSpPr/>
          <p:nvPr/>
        </p:nvSpPr>
        <p:spPr>
          <a:xfrm>
            <a:off x="10289821" y="4449231"/>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5" name="Rectangle 24">
            <a:extLst>
              <a:ext uri="{FF2B5EF4-FFF2-40B4-BE49-F238E27FC236}">
                <a16:creationId xmlns:a16="http://schemas.microsoft.com/office/drawing/2014/main" id="{36A5F7AA-7482-4920-9E6F-D158030D4565}"/>
              </a:ext>
            </a:extLst>
          </p:cNvPr>
          <p:cNvSpPr/>
          <p:nvPr/>
        </p:nvSpPr>
        <p:spPr>
          <a:xfrm>
            <a:off x="10289820" y="3921476"/>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6" name="Rectangle 25">
            <a:extLst>
              <a:ext uri="{FF2B5EF4-FFF2-40B4-BE49-F238E27FC236}">
                <a16:creationId xmlns:a16="http://schemas.microsoft.com/office/drawing/2014/main" id="{CF34A1A2-E67A-4870-AB29-B399B0E42D66}"/>
              </a:ext>
            </a:extLst>
          </p:cNvPr>
          <p:cNvSpPr/>
          <p:nvPr/>
        </p:nvSpPr>
        <p:spPr>
          <a:xfrm>
            <a:off x="10289821" y="34001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7" name="Rectangle 26">
            <a:extLst>
              <a:ext uri="{FF2B5EF4-FFF2-40B4-BE49-F238E27FC236}">
                <a16:creationId xmlns:a16="http://schemas.microsoft.com/office/drawing/2014/main" id="{20BD73AE-1A6B-4498-871C-AB5EFCCFAD99}"/>
              </a:ext>
            </a:extLst>
          </p:cNvPr>
          <p:cNvSpPr/>
          <p:nvPr/>
        </p:nvSpPr>
        <p:spPr>
          <a:xfrm>
            <a:off x="10289820" y="2872399"/>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0" name="Rectangle 29">
            <a:extLst>
              <a:ext uri="{FF2B5EF4-FFF2-40B4-BE49-F238E27FC236}">
                <a16:creationId xmlns:a16="http://schemas.microsoft.com/office/drawing/2014/main" id="{CD6DB06D-6987-47FF-83D9-3C7DC7B1CDBE}"/>
              </a:ext>
            </a:extLst>
          </p:cNvPr>
          <p:cNvSpPr/>
          <p:nvPr/>
        </p:nvSpPr>
        <p:spPr>
          <a:xfrm>
            <a:off x="10289821" y="234534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1" name="Rectangle 30">
            <a:extLst>
              <a:ext uri="{FF2B5EF4-FFF2-40B4-BE49-F238E27FC236}">
                <a16:creationId xmlns:a16="http://schemas.microsoft.com/office/drawing/2014/main" id="{79FC8F07-AE17-4361-A671-0C65BF3BB713}"/>
              </a:ext>
            </a:extLst>
          </p:cNvPr>
          <p:cNvSpPr/>
          <p:nvPr/>
        </p:nvSpPr>
        <p:spPr>
          <a:xfrm>
            <a:off x="10289820" y="1817592"/>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3" name="Rectangle 32">
            <a:extLst>
              <a:ext uri="{FF2B5EF4-FFF2-40B4-BE49-F238E27FC236}">
                <a16:creationId xmlns:a16="http://schemas.microsoft.com/office/drawing/2014/main" id="{5E25A97C-1957-408B-9AFF-F486BF50F05C}"/>
              </a:ext>
            </a:extLst>
          </p:cNvPr>
          <p:cNvSpPr/>
          <p:nvPr/>
        </p:nvSpPr>
        <p:spPr>
          <a:xfrm>
            <a:off x="10289820" y="12930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Tree>
    <p:extLst>
      <p:ext uri="{BB962C8B-B14F-4D97-AF65-F5344CB8AC3E}">
        <p14:creationId xmlns:p14="http://schemas.microsoft.com/office/powerpoint/2010/main" val="13244575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Random Fold 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a:bodyPr>
          <a:lstStyle/>
          <a:p>
            <a:r>
              <a:rPr lang="en-US" dirty="0"/>
              <a:t>As you may be noticing, machine learning often tries to overcome data variance with randomness. </a:t>
            </a:r>
          </a:p>
          <a:p>
            <a:r>
              <a:rPr lang="en-US" dirty="0"/>
              <a:t>A variant with fold validation is </a:t>
            </a:r>
            <a:r>
              <a:rPr lang="en-US" b="1" dirty="0">
                <a:solidFill>
                  <a:srgbClr val="FF0000"/>
                </a:solidFill>
              </a:rPr>
              <a:t>repeated random fold validation</a:t>
            </a:r>
            <a:r>
              <a:rPr lang="en-US" dirty="0"/>
              <a:t>, where we randomly shuffle the data and create random train/test folds as many times as desired. </a:t>
            </a:r>
          </a:p>
          <a:p>
            <a:r>
              <a:rPr lang="en-US" dirty="0"/>
              <a:t>This is helpful when we need to mitigate variance in the model. </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B5C0DEB-40C6-4D6A-928F-33B54A44695E}"/>
              </a:ext>
            </a:extLst>
          </p:cNvPr>
          <p:cNvSpPr/>
          <p:nvPr/>
        </p:nvSpPr>
        <p:spPr>
          <a:xfrm>
            <a:off x="6925731" y="375800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C7BF438-671B-4F18-80B6-C26DC7B1E1C0}"/>
              </a:ext>
            </a:extLst>
          </p:cNvPr>
          <p:cNvSpPr/>
          <p:nvPr/>
        </p:nvSpPr>
        <p:spPr>
          <a:xfrm>
            <a:off x="6925730" y="394333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6925729" y="41286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6925728" y="431399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6925727" y="44993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6925727" y="4684660"/>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6925726" y="48699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6925725" y="50553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494889" y="373899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494888"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494887" y="410966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494886"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494885" y="448032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494885" y="466565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494884" y="485099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494883" y="503632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064043" y="373899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064042"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064041" y="410966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064040"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064039" y="448032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064039" y="466565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064038" y="485099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064037" y="503632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711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Which Validation to Use? </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85000" lnSpcReduction="20000"/>
          </a:bodyPr>
          <a:lstStyle/>
          <a:p>
            <a:r>
              <a:rPr lang="en-US" b="1" dirty="0"/>
              <a:t>Generally, you will want to prefer k-fold validation as it is the gold standard. </a:t>
            </a:r>
          </a:p>
          <a:p>
            <a:r>
              <a:rPr lang="en-US" dirty="0"/>
              <a:t>A single train/test split might be warranted if performance of machine learning algorithm is slow and has enough data with lower bias. </a:t>
            </a:r>
          </a:p>
          <a:p>
            <a:r>
              <a:rPr lang="en-US" dirty="0"/>
              <a:t>Use the random fold split to mitigate variance in the model while balancing training speed and dataset sizes.</a:t>
            </a:r>
          </a:p>
          <a:p>
            <a:r>
              <a:rPr lang="en-US" b="1" dirty="0"/>
              <a:t>We will talk about class imbalance later, but if you do not have an equal number of samples for each class, you might want to consider using stratification in your k-fold validation. </a:t>
            </a:r>
          </a:p>
          <a:p>
            <a:r>
              <a:rPr lang="en-US" b="1" dirty="0">
                <a:solidFill>
                  <a:srgbClr val="FF0000"/>
                </a:solidFill>
              </a:rPr>
              <a:t>Stratification</a:t>
            </a:r>
            <a:r>
              <a:rPr lang="en-US" dirty="0"/>
              <a:t> means an equal proportion of data for each class is sampled for training and testing data (even it is sampled repeatedly), so that no class is neglected.  </a:t>
            </a:r>
          </a:p>
          <a:p>
            <a:endParaRPr lang="en-US" dirty="0"/>
          </a:p>
          <a:p>
            <a:endParaRPr lang="en-US" dirty="0"/>
          </a:p>
        </p:txBody>
      </p:sp>
      <p:sp>
        <p:nvSpPr>
          <p:cNvPr id="21" name="Rectangle 20">
            <a:extLst>
              <a:ext uri="{FF2B5EF4-FFF2-40B4-BE49-F238E27FC236}">
                <a16:creationId xmlns:a16="http://schemas.microsoft.com/office/drawing/2014/main" id="{8B5C0DEB-40C6-4D6A-928F-33B54A44695E}"/>
              </a:ext>
            </a:extLst>
          </p:cNvPr>
          <p:cNvSpPr/>
          <p:nvPr/>
        </p:nvSpPr>
        <p:spPr>
          <a:xfrm>
            <a:off x="7398326" y="476516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7BF438-671B-4F18-80B6-C26DC7B1E1C0}"/>
              </a:ext>
            </a:extLst>
          </p:cNvPr>
          <p:cNvSpPr/>
          <p:nvPr/>
        </p:nvSpPr>
        <p:spPr>
          <a:xfrm>
            <a:off x="7398325" y="495049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7398324" y="513582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7398323" y="532116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7398322" y="550649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7398322" y="5691825"/>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7398321" y="587715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7398320" y="606248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967484" y="47461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967483"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967482" y="51168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967481"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967480" y="548749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967480" y="56728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967479" y="585815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967478" y="604348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536638" y="474616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536637"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536636" y="511682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536635"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536634" y="54874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536634" y="567282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536633" y="585815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536632" y="604348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87102E4-35F5-45BD-AF7B-AAA9A7D82833}"/>
              </a:ext>
            </a:extLst>
          </p:cNvPr>
          <p:cNvSpPr/>
          <p:nvPr/>
        </p:nvSpPr>
        <p:spPr>
          <a:xfrm>
            <a:off x="7398322" y="407884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1" name="Rectangle 50">
            <a:extLst>
              <a:ext uri="{FF2B5EF4-FFF2-40B4-BE49-F238E27FC236}">
                <a16:creationId xmlns:a16="http://schemas.microsoft.com/office/drawing/2014/main" id="{336927CA-2DFF-4D53-94B3-C521307E0E37}"/>
              </a:ext>
            </a:extLst>
          </p:cNvPr>
          <p:cNvSpPr/>
          <p:nvPr/>
        </p:nvSpPr>
        <p:spPr>
          <a:xfrm>
            <a:off x="8967477" y="302615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2" name="Rectangle 51">
            <a:extLst>
              <a:ext uri="{FF2B5EF4-FFF2-40B4-BE49-F238E27FC236}">
                <a16:creationId xmlns:a16="http://schemas.microsoft.com/office/drawing/2014/main" id="{8559238F-0123-4E0E-95BD-2085730BF7CB}"/>
              </a:ext>
            </a:extLst>
          </p:cNvPr>
          <p:cNvSpPr/>
          <p:nvPr/>
        </p:nvSpPr>
        <p:spPr>
          <a:xfrm>
            <a:off x="8967476" y="3551093"/>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3" name="Rectangle 52">
            <a:extLst>
              <a:ext uri="{FF2B5EF4-FFF2-40B4-BE49-F238E27FC236}">
                <a16:creationId xmlns:a16="http://schemas.microsoft.com/office/drawing/2014/main" id="{5B3498B1-C710-4CF2-B287-D42134BE9399}"/>
              </a:ext>
            </a:extLst>
          </p:cNvPr>
          <p:cNvSpPr/>
          <p:nvPr/>
        </p:nvSpPr>
        <p:spPr>
          <a:xfrm>
            <a:off x="8967476" y="4078848"/>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4" name="Rectangle 53">
            <a:extLst>
              <a:ext uri="{FF2B5EF4-FFF2-40B4-BE49-F238E27FC236}">
                <a16:creationId xmlns:a16="http://schemas.microsoft.com/office/drawing/2014/main" id="{3AE99A02-C69B-4BD9-B668-D7B27BAA0BA2}"/>
              </a:ext>
            </a:extLst>
          </p:cNvPr>
          <p:cNvSpPr/>
          <p:nvPr/>
        </p:nvSpPr>
        <p:spPr>
          <a:xfrm>
            <a:off x="10468899" y="3014870"/>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5" name="Rectangle 54">
            <a:extLst>
              <a:ext uri="{FF2B5EF4-FFF2-40B4-BE49-F238E27FC236}">
                <a16:creationId xmlns:a16="http://schemas.microsoft.com/office/drawing/2014/main" id="{54CCB733-7362-465B-811D-D127E9C7D31E}"/>
              </a:ext>
            </a:extLst>
          </p:cNvPr>
          <p:cNvSpPr/>
          <p:nvPr/>
        </p:nvSpPr>
        <p:spPr>
          <a:xfrm>
            <a:off x="7398321" y="354262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6" name="Rectangle 55">
            <a:extLst>
              <a:ext uri="{FF2B5EF4-FFF2-40B4-BE49-F238E27FC236}">
                <a16:creationId xmlns:a16="http://schemas.microsoft.com/office/drawing/2014/main" id="{D5485AB5-9A7B-423A-BA28-659E05068823}"/>
              </a:ext>
            </a:extLst>
          </p:cNvPr>
          <p:cNvSpPr/>
          <p:nvPr/>
        </p:nvSpPr>
        <p:spPr>
          <a:xfrm>
            <a:off x="7398320" y="30148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7" name="Rectangle 56">
            <a:extLst>
              <a:ext uri="{FF2B5EF4-FFF2-40B4-BE49-F238E27FC236}">
                <a16:creationId xmlns:a16="http://schemas.microsoft.com/office/drawing/2014/main" id="{C022102A-312F-4D8D-9955-7EBC241484E2}"/>
              </a:ext>
            </a:extLst>
          </p:cNvPr>
          <p:cNvSpPr/>
          <p:nvPr/>
        </p:nvSpPr>
        <p:spPr>
          <a:xfrm>
            <a:off x="10468896" y="40562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8" name="Rectangle 57">
            <a:extLst>
              <a:ext uri="{FF2B5EF4-FFF2-40B4-BE49-F238E27FC236}">
                <a16:creationId xmlns:a16="http://schemas.microsoft.com/office/drawing/2014/main" id="{A73D5356-A8BE-41DA-AA50-09FA1E7C6A50}"/>
              </a:ext>
            </a:extLst>
          </p:cNvPr>
          <p:cNvSpPr/>
          <p:nvPr/>
        </p:nvSpPr>
        <p:spPr>
          <a:xfrm>
            <a:off x="10468895" y="352851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9" name="Rectangle 58">
            <a:extLst>
              <a:ext uri="{FF2B5EF4-FFF2-40B4-BE49-F238E27FC236}">
                <a16:creationId xmlns:a16="http://schemas.microsoft.com/office/drawing/2014/main" id="{4A7BBACA-F4DD-4C29-9311-4C8A647223E2}"/>
              </a:ext>
            </a:extLst>
          </p:cNvPr>
          <p:cNvSpPr/>
          <p:nvPr/>
        </p:nvSpPr>
        <p:spPr>
          <a:xfrm>
            <a:off x="8967476" y="1294724"/>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0" name="Rectangle 59">
            <a:extLst>
              <a:ext uri="{FF2B5EF4-FFF2-40B4-BE49-F238E27FC236}">
                <a16:creationId xmlns:a16="http://schemas.microsoft.com/office/drawing/2014/main" id="{A9D5856D-C6A6-4B5E-94DF-C8E3FBB09C4D}"/>
              </a:ext>
            </a:extLst>
          </p:cNvPr>
          <p:cNvSpPr/>
          <p:nvPr/>
        </p:nvSpPr>
        <p:spPr>
          <a:xfrm>
            <a:off x="8967476" y="2347414"/>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Tree>
    <p:extLst>
      <p:ext uri="{BB962C8B-B14F-4D97-AF65-F5344CB8AC3E}">
        <p14:creationId xmlns:p14="http://schemas.microsoft.com/office/powerpoint/2010/main" val="32453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4A9A-4FDB-485F-87C9-966785E0C4EF}"/>
              </a:ext>
            </a:extLst>
          </p:cNvPr>
          <p:cNvSpPr>
            <a:spLocks noGrp="1"/>
          </p:cNvSpPr>
          <p:nvPr>
            <p:ph type="title"/>
          </p:nvPr>
        </p:nvSpPr>
        <p:spPr>
          <a:xfrm>
            <a:off x="521207" y="448056"/>
            <a:ext cx="9028622" cy="640080"/>
          </a:xfrm>
        </p:spPr>
        <p:txBody>
          <a:bodyPr>
            <a:normAutofit/>
          </a:bodyPr>
          <a:lstStyle/>
          <a:p>
            <a:r>
              <a:rPr lang="en-US" dirty="0"/>
              <a:t>A Stratified Validation in Scikit-Learn</a:t>
            </a:r>
          </a:p>
        </p:txBody>
      </p:sp>
      <p:sp>
        <p:nvSpPr>
          <p:cNvPr id="4" name="Rectangle 1">
            <a:extLst>
              <a:ext uri="{FF2B5EF4-FFF2-40B4-BE49-F238E27FC236}">
                <a16:creationId xmlns:a16="http://schemas.microsoft.com/office/drawing/2014/main" id="{1FCE3425-26C1-4C6E-9F14-1E394AFC9381}"/>
              </a:ext>
            </a:extLst>
          </p:cNvPr>
          <p:cNvSpPr>
            <a:spLocks noChangeArrowheads="1"/>
          </p:cNvSpPr>
          <p:nvPr/>
        </p:nvSpPr>
        <p:spPr bwMode="auto">
          <a:xfrm>
            <a:off x="1839074" y="1460716"/>
            <a:ext cx="8265560" cy="48628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numpy</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np</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a:ln>
                  <a:noFill/>
                </a:ln>
                <a:solidFill>
                  <a:srgbClr val="000000"/>
                </a:solidFill>
                <a:effectLst/>
                <a:latin typeface="Consolas" panose="020B0609020204030204" pitchFamily="49" charset="0"/>
              </a:rPr>
              <a:t>pandas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pd</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load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sklearn.neural_network</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df = </a:t>
            </a:r>
            <a:r>
              <a:rPr kumimoji="0" lang="en-US" altLang="en-US" sz="1000" b="0" i="0" u="none" strike="noStrike" cap="none" normalizeH="0" baseline="0" dirty="0" err="1">
                <a:ln>
                  <a:noFill/>
                </a:ln>
                <a:solidFill>
                  <a:srgbClr val="000000"/>
                </a:solidFill>
                <a:effectLst/>
                <a:latin typeface="Consolas" panose="020B0609020204030204" pitchFamily="49" charset="0"/>
              </a:rPr>
              <a:t>pd.read_csv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lang="en-US" altLang="en-US" sz="1000" b="1" dirty="0">
                <a:solidFill>
                  <a:srgbClr val="008080"/>
                </a:solidFill>
                <a:latin typeface="Consolas" panose="020B0609020204030204" pitchFamily="49" charset="0"/>
              </a:rPr>
              <a:t>“https://tinyurl.com/y6r7qjrp”, </a:t>
            </a:r>
            <a:r>
              <a:rPr kumimoji="0" lang="en-US" altLang="en-US" sz="1000" b="0" i="0" u="none" strike="noStrike" cap="none" normalizeH="0" baseline="0" dirty="0">
                <a:ln>
                  <a:noFill/>
                </a:ln>
                <a:solidFill>
                  <a:srgbClr val="660099"/>
                </a:solidFill>
                <a:effectLst/>
                <a:latin typeface="Consolas" panose="020B0609020204030204" pitchFamily="49" charset="0"/>
              </a:rPr>
              <a:t>delimiter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we should do some linear scaling here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X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255.0</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.01</a:t>
            </a:r>
            <a:br>
              <a:rPr kumimoji="0" lang="en-US" altLang="en-US" sz="1000" b="0" i="0" u="none" strike="noStrike" cap="none" normalizeH="0" baseline="0" dirty="0">
                <a:ln>
                  <a:noFill/>
                </a:ln>
                <a:solidFill>
                  <a:srgbClr val="0000FF"/>
                </a:solidFill>
                <a:effectLst/>
                <a:latin typeface="Consolas" panose="020B0609020204030204" pitchFamily="49" charset="0"/>
              </a:rPr>
            </a:br>
            <a:br>
              <a:rPr kumimoji="0" lang="en-US" altLang="en-US" sz="1000" b="0" i="0" u="none" strike="noStrike" cap="none" normalizeH="0" baseline="0" dirty="0">
                <a:ln>
                  <a:noFill/>
                </a:ln>
                <a:solidFill>
                  <a:srgbClr val="0000FF"/>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Y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Get a count of each group to ensure samples are equitably balanced</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df.groupby</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agg</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np.size</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Separate training and testing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that I use the 'stratify' parameter to ensure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each class is proportionally represented in both sets</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r>
              <a:rPr kumimoji="0" lang="en-US" altLang="en-US" sz="1000" b="0" i="0" u="none" strike="noStrike" cap="none" normalizeH="0" baseline="0" dirty="0">
                <a:ln>
                  <a:noFill/>
                </a:ln>
                <a:solidFill>
                  <a:srgbClr val="000000"/>
                </a:solidFill>
                <a:effectLst/>
                <a:latin typeface="Consolas" panose="020B0609020204030204" pitchFamily="49" charset="0"/>
              </a:rPr>
              <a:t>(X, Y, </a:t>
            </a:r>
            <a:r>
              <a:rPr kumimoji="0" lang="en-US" altLang="en-US" sz="1000" b="0" i="0" u="none" strike="noStrike" cap="none" normalizeH="0" baseline="0" dirty="0" err="1">
                <a:ln>
                  <a:noFill/>
                </a:ln>
                <a:solidFill>
                  <a:srgbClr val="660099"/>
                </a:solidFill>
                <a:effectLst/>
                <a:latin typeface="Consolas" panose="020B0609020204030204" pitchFamily="49" charset="0"/>
              </a:rPr>
              <a:t>test_size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.33</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0099"/>
                </a:solidFill>
                <a:effectLst/>
                <a:latin typeface="Consolas" panose="020B0609020204030204" pitchFamily="49" charset="0"/>
              </a:rPr>
              <a:t>stratify</a:t>
            </a:r>
            <a:r>
              <a:rPr kumimoji="0" lang="en-US" altLang="en-US" sz="1000" b="0" i="0" u="none" strike="noStrike" cap="none" normalizeH="0" baseline="0" dirty="0">
                <a:ln>
                  <a:noFill/>
                </a:ln>
                <a:solidFill>
                  <a:srgbClr val="000000"/>
                </a:solidFill>
                <a:effectLst/>
                <a:latin typeface="Consolas" panose="020B0609020204030204" pitchFamily="49" charset="0"/>
              </a:rPr>
              <a:t>=Y)</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660099"/>
                </a:solidFill>
                <a:effectLst/>
                <a:latin typeface="Consolas" panose="020B0609020204030204" pitchFamily="49" charset="0"/>
              </a:rPr>
              <a:t>solver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1" i="0" u="none" strike="noStrike" cap="none" normalizeH="0" baseline="0" dirty="0" err="1">
                <a:ln>
                  <a:noFill/>
                </a:ln>
                <a:solidFill>
                  <a:srgbClr val="008080"/>
                </a:solidFill>
                <a:effectLst/>
                <a:latin typeface="Consolas" panose="020B0609020204030204" pitchFamily="49" charset="0"/>
              </a:rPr>
              <a:t>sgd</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hidden_layer_sizes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100</a:t>
            </a:r>
            <a:r>
              <a:rPr kumimoji="0" lang="en-US" altLang="en-US" sz="1000" b="0" i="0" u="none" strike="noStrike" cap="none" normalizeH="0" baseline="0" dirty="0">
                <a:ln>
                  <a:noFill/>
                </a:ln>
                <a:solidFill>
                  <a:srgbClr val="000000"/>
                </a:solidFill>
                <a:effectLst/>
                <a:latin typeface="Consolas" panose="020B0609020204030204" pitchFamily="49" charset="0"/>
              </a:rPr>
              <a:t>, ),</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max_iter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480</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learning_rate_init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nn.fit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"Training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"Test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B375C45-D766-4CAF-A71E-91D8CA5AB32C}"/>
              </a:ext>
            </a:extLst>
          </p:cNvPr>
          <p:cNvSpPr/>
          <p:nvPr/>
        </p:nvSpPr>
        <p:spPr>
          <a:xfrm>
            <a:off x="6991563" y="4751796"/>
            <a:ext cx="857894" cy="236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89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Validation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7376590" cy="4974336"/>
          </a:xfrm>
        </p:spPr>
        <p:txBody>
          <a:bodyPr>
            <a:normAutofit/>
          </a:bodyPr>
          <a:lstStyle/>
          <a:p>
            <a:r>
              <a:rPr lang="en-US" b="1" dirty="0">
                <a:solidFill>
                  <a:srgbClr val="FF0000"/>
                </a:solidFill>
              </a:rPr>
              <a:t>Validation</a:t>
            </a:r>
            <a:r>
              <a:rPr lang="en-US" b="1" dirty="0"/>
              <a:t> is a separate type of testing data used to compare performance of different models. </a:t>
            </a:r>
          </a:p>
          <a:p>
            <a:r>
              <a:rPr lang="en-US" dirty="0"/>
              <a:t>When you are comparing two or more models (e.g. logistic regression versus decision trees), you may hold back one more chunk of data for validation.</a:t>
            </a:r>
          </a:p>
          <a:p>
            <a:r>
              <a:rPr lang="en-US" dirty="0"/>
              <a:t>It is different than the testing data, which is used to tune parameters of the individual model, not compare different models altogether. </a:t>
            </a:r>
          </a:p>
          <a:p>
            <a:r>
              <a:rPr lang="en-US" dirty="0"/>
              <a:t> </a:t>
            </a:r>
          </a:p>
        </p:txBody>
      </p:sp>
      <p:sp>
        <p:nvSpPr>
          <p:cNvPr id="5" name="Rectangle 4">
            <a:extLst>
              <a:ext uri="{FF2B5EF4-FFF2-40B4-BE49-F238E27FC236}">
                <a16:creationId xmlns:a16="http://schemas.microsoft.com/office/drawing/2014/main" id="{8D457EA3-AF81-4314-A1D2-1E2D688A5A6F}"/>
              </a:ext>
            </a:extLst>
          </p:cNvPr>
          <p:cNvSpPr/>
          <p:nvPr/>
        </p:nvSpPr>
        <p:spPr>
          <a:xfrm>
            <a:off x="10287242" y="3741362"/>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10287242" y="4204206"/>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10287242" y="1435608"/>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10913775" y="2973720"/>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67BF8277-C0AC-4FA4-8C2C-0F4C58CD998A}"/>
              </a:ext>
            </a:extLst>
          </p:cNvPr>
          <p:cNvSpPr/>
          <p:nvPr/>
        </p:nvSpPr>
        <p:spPr>
          <a:xfrm>
            <a:off x="10287242" y="4655762"/>
            <a:ext cx="1253067" cy="45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VALIDATION</a:t>
            </a:r>
          </a:p>
        </p:txBody>
      </p:sp>
    </p:spTree>
    <p:extLst>
      <p:ext uri="{BB962C8B-B14F-4D97-AF65-F5344CB8AC3E}">
        <p14:creationId xmlns:p14="http://schemas.microsoft.com/office/powerpoint/2010/main" val="39732996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Random Seeding</a:t>
            </a:r>
          </a:p>
        </p:txBody>
      </p:sp>
      <p:pic>
        <p:nvPicPr>
          <p:cNvPr id="5" name="Content Placeholder 4" descr="Dice">
            <a:extLst>
              <a:ext uri="{FF2B5EF4-FFF2-40B4-BE49-F238E27FC236}">
                <a16:creationId xmlns:a16="http://schemas.microsoft.com/office/drawing/2014/main" id="{7C0EB307-9E32-4246-BDC2-798EEFB17A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6400" y="1323467"/>
            <a:ext cx="2105533" cy="2105533"/>
          </a:xfrm>
        </p:spPr>
      </p:pic>
      <p:sp>
        <p:nvSpPr>
          <p:cNvPr id="24" name="Content Placeholder 2">
            <a:extLst>
              <a:ext uri="{FF2B5EF4-FFF2-40B4-BE49-F238E27FC236}">
                <a16:creationId xmlns:a16="http://schemas.microsoft.com/office/drawing/2014/main" id="{21752C5A-C5B0-42EE-8323-CF96599E3B01}"/>
              </a:ext>
            </a:extLst>
          </p:cNvPr>
          <p:cNvSpPr txBox="1">
            <a:spLocks/>
          </p:cNvSpPr>
          <p:nvPr/>
        </p:nvSpPr>
        <p:spPr>
          <a:xfrm>
            <a:off x="539496" y="1435607"/>
            <a:ext cx="8558270" cy="536588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Machine learning deals with a lot of random-based operations:</a:t>
            </a:r>
          </a:p>
          <a:p>
            <a:pPr marL="285750" indent="-285750">
              <a:spcBef>
                <a:spcPts val="600"/>
              </a:spcBef>
              <a:spcAft>
                <a:spcPts val="600"/>
              </a:spcAft>
              <a:buFont typeface="Arial" panose="020B0604020202020204" pitchFamily="34" charset="0"/>
              <a:buChar char="•"/>
            </a:pPr>
            <a:r>
              <a:rPr lang="en-US" dirty="0"/>
              <a:t>Randomly sampled training/testing data</a:t>
            </a:r>
          </a:p>
          <a:p>
            <a:pPr marL="285750" indent="-285750">
              <a:spcBef>
                <a:spcPts val="600"/>
              </a:spcBef>
              <a:spcAft>
                <a:spcPts val="600"/>
              </a:spcAft>
              <a:buFont typeface="Arial" panose="020B0604020202020204" pitchFamily="34" charset="0"/>
              <a:buChar char="•"/>
            </a:pPr>
            <a:r>
              <a:rPr lang="en-US" dirty="0"/>
              <a:t>Random-based optimization and training (e.g. stochastic gradient descent, simulated annealing)</a:t>
            </a:r>
          </a:p>
          <a:p>
            <a:pPr marL="285750" indent="-285750">
              <a:spcBef>
                <a:spcPts val="600"/>
              </a:spcBef>
              <a:spcAft>
                <a:spcPts val="600"/>
              </a:spcAft>
              <a:buFont typeface="Arial" panose="020B0604020202020204" pitchFamily="34" charset="0"/>
              <a:buChar char="•"/>
            </a:pPr>
            <a:r>
              <a:rPr lang="en-US" dirty="0"/>
              <a:t>Randomly generated data from simulations</a:t>
            </a:r>
          </a:p>
          <a:p>
            <a:r>
              <a:rPr lang="en-US" b="1" dirty="0"/>
              <a:t>Testing can be challenging as the above operations make outputs nondeterministic, so setting a </a:t>
            </a:r>
            <a:r>
              <a:rPr lang="en-US" b="1" dirty="0">
                <a:solidFill>
                  <a:srgbClr val="FF0000"/>
                </a:solidFill>
              </a:rPr>
              <a:t>random seed </a:t>
            </a:r>
            <a:r>
              <a:rPr lang="en-US" b="1" dirty="0"/>
              <a:t>is common practice to make them deterministic.</a:t>
            </a:r>
          </a:p>
          <a:p>
            <a:r>
              <a:rPr lang="en-US" b="1" dirty="0"/>
              <a:t>This allows tests to be conveniently reproducible, where sequences of randomly generated values are the same.</a:t>
            </a:r>
          </a:p>
          <a:p>
            <a:r>
              <a:rPr lang="en-US" b="1" dirty="0"/>
              <a:t>Be careful to not rely on random seeds too much! They can give the illusion of determinism so test many random seeds, not just one, to ensure they converge towards the same outcome. </a:t>
            </a:r>
          </a:p>
        </p:txBody>
      </p:sp>
    </p:spTree>
    <p:extLst>
      <p:ext uri="{BB962C8B-B14F-4D97-AF65-F5344CB8AC3E}">
        <p14:creationId xmlns:p14="http://schemas.microsoft.com/office/powerpoint/2010/main" val="102475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57F2-E0F5-433E-B74A-2E4B84131272}"/>
              </a:ext>
            </a:extLst>
          </p:cNvPr>
          <p:cNvSpPr>
            <a:spLocks noGrp="1"/>
          </p:cNvSpPr>
          <p:nvPr>
            <p:ph type="title"/>
          </p:nvPr>
        </p:nvSpPr>
        <p:spPr/>
        <p:txBody>
          <a:bodyPr>
            <a:normAutofit fontScale="90000"/>
          </a:bodyPr>
          <a:lstStyle/>
          <a:p>
            <a:r>
              <a:rPr lang="en-US" dirty="0"/>
              <a:t>Random Seeding a 3-Fold Split for Reproducibility</a:t>
            </a:r>
          </a:p>
        </p:txBody>
      </p:sp>
      <p:sp>
        <p:nvSpPr>
          <p:cNvPr id="4" name="Rectangle 1">
            <a:extLst>
              <a:ext uri="{FF2B5EF4-FFF2-40B4-BE49-F238E27FC236}">
                <a16:creationId xmlns:a16="http://schemas.microsoft.com/office/drawing/2014/main" id="{683F3BC2-8E61-4668-962B-F6ACDFC8686A}"/>
              </a:ext>
            </a:extLst>
          </p:cNvPr>
          <p:cNvSpPr>
            <a:spLocks noChangeArrowheads="1"/>
          </p:cNvSpPr>
          <p:nvPr/>
        </p:nvSpPr>
        <p:spPr bwMode="auto">
          <a:xfrm>
            <a:off x="578301" y="1516296"/>
            <a:ext cx="11016086" cy="46474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a:ln>
                  <a:noFill/>
                </a:ln>
                <a:solidFill>
                  <a:srgbClr val="000000"/>
                </a:solidFill>
                <a:effectLst/>
                <a:latin typeface="Consolas" panose="020B0609020204030204" pitchFamily="49" charset="0"/>
              </a:rPr>
              <a:t>pandas </a:t>
            </a:r>
            <a:r>
              <a:rPr kumimoji="0" lang="en-US" altLang="en-US" sz="1600" b="1" i="0" u="none" strike="noStrike" cap="none" normalizeH="0" baseline="0" dirty="0">
                <a:ln>
                  <a:noFill/>
                </a:ln>
                <a:solidFill>
                  <a:srgbClr val="000080"/>
                </a:solidFill>
                <a:effectLst/>
                <a:latin typeface="Consolas" panose="020B0609020204030204" pitchFamily="49" charset="0"/>
              </a:rPr>
              <a:t>as </a:t>
            </a:r>
            <a:r>
              <a:rPr kumimoji="0" lang="en-US" altLang="en-US" sz="1600" b="0" i="0" u="none" strike="noStrike" cap="none" normalizeH="0" baseline="0" dirty="0">
                <a:ln>
                  <a:noFill/>
                </a:ln>
                <a:solidFill>
                  <a:srgbClr val="000000"/>
                </a:solidFill>
                <a:effectLst/>
                <a:latin typeface="Consolas" panose="020B0609020204030204" pitchFamily="49" charset="0"/>
              </a:rPr>
              <a:t>pd</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Load the data</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df = </a:t>
            </a:r>
            <a:r>
              <a:rPr kumimoji="0" lang="en-US" altLang="en-US" sz="1600" b="0" i="0" u="none" strike="noStrike" cap="none" normalizeH="0" baseline="0" dirty="0" err="1">
                <a:ln>
                  <a:noFill/>
                </a:ln>
                <a:solidFill>
                  <a:srgbClr val="000000"/>
                </a:solidFill>
                <a:effectLst/>
                <a:latin typeface="Consolas" panose="020B0609020204030204" pitchFamily="49" charset="0"/>
              </a:rPr>
              <a:t>pd.read_csv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lang="en-US" altLang="en-US" sz="1600" b="1" dirty="0">
                <a:solidFill>
                  <a:srgbClr val="008080"/>
                </a:solidFill>
                <a:latin typeface="Consolas" panose="020B0609020204030204" pitchFamily="49" charset="0"/>
              </a:rPr>
              <a:t>“https://tinyurl.com/y6r7qjrp”</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delimiter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X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Y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a:t>
            </a:r>
            <a:r>
              <a:rPr kumimoji="0" lang="en-US" altLang="en-US" sz="1600" b="0" i="1" u="none" strike="noStrike" cap="none" normalizeH="0" baseline="0" dirty="0" err="1">
                <a:ln>
                  <a:noFill/>
                </a:ln>
                <a:solidFill>
                  <a:srgbClr val="808080"/>
                </a:solidFill>
                <a:effectLst/>
                <a:latin typeface="Consolas" panose="020B0609020204030204" pitchFamily="49" charset="0"/>
              </a:rPr>
              <a:t>random_state</a:t>
            </a:r>
            <a:r>
              <a:rPr kumimoji="0" lang="en-US" altLang="en-US" sz="1600" b="0" i="1" u="none" strike="noStrike" cap="none" normalizeH="0" baseline="0" dirty="0">
                <a:ln>
                  <a:noFill/>
                </a:ln>
                <a:solidFill>
                  <a:srgbClr val="808080"/>
                </a:solidFill>
                <a:effectLst/>
                <a:latin typeface="Consolas" panose="020B0609020204030204" pitchFamily="49" charset="0"/>
              </a:rPr>
              <a:t>" is the random seed, which we fix to 7</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660099"/>
                </a:solidFill>
                <a:effectLst/>
                <a:latin typeface="Consolas" panose="020B0609020204030204" pitchFamily="49" charset="0"/>
              </a:rPr>
              <a:t>n_splits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3</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660099"/>
                </a:solidFill>
                <a:effectLst/>
                <a:latin typeface="Consolas" panose="020B0609020204030204" pitchFamily="49" charset="0"/>
              </a:rPr>
              <a:t>random_state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7</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shuffle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0080"/>
                </a:solidFill>
                <a:effectLst/>
                <a:latin typeface="Consolas" panose="020B0609020204030204" pitchFamily="49" charset="0"/>
              </a:rPr>
              <a:t>True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model =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660099"/>
                </a:solidFill>
                <a:effectLst/>
                <a:latin typeface="Consolas" panose="020B0609020204030204" pitchFamily="49" charset="0"/>
              </a:rPr>
              <a:t>solver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1" i="0" u="none" strike="noStrike" cap="none" normalizeH="0" baseline="0" dirty="0" err="1">
                <a:ln>
                  <a:noFill/>
                </a:ln>
                <a:solidFill>
                  <a:srgbClr val="008080"/>
                </a:solidFill>
                <a:effectLst/>
                <a:latin typeface="Consolas" panose="020B0609020204030204" pitchFamily="49" charset="0"/>
              </a:rPr>
              <a:t>liblinear</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results =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r>
              <a:rPr kumimoji="0" lang="en-US" altLang="en-US" sz="1600" b="0" i="0" u="none" strike="noStrike" cap="none" normalizeH="0" baseline="0" dirty="0">
                <a:ln>
                  <a:noFill/>
                </a:ln>
                <a:solidFill>
                  <a:srgbClr val="000000"/>
                </a:solidFill>
                <a:effectLst/>
                <a:latin typeface="Consolas" panose="020B0609020204030204" pitchFamily="49" charset="0"/>
              </a:rPr>
              <a:t>(model, X, Y, </a:t>
            </a:r>
            <a:r>
              <a:rPr kumimoji="0" lang="en-US" altLang="en-US" sz="1600" b="0" i="0" u="none" strike="noStrike" cap="none" normalizeH="0" baseline="0" dirty="0">
                <a:ln>
                  <a:noFill/>
                </a:ln>
                <a:solidFill>
                  <a:srgbClr val="660099"/>
                </a:solidFill>
                <a:effectLst/>
                <a:latin typeface="Consolas" panose="020B0609020204030204" pitchFamily="49" charset="0"/>
              </a:rPr>
              <a:t>cv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80"/>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"Accuracy Mean: %.3f (</a:t>
            </a:r>
            <a:r>
              <a:rPr kumimoji="0" lang="en-US" altLang="en-US" sz="1600" b="1" i="0" u="none" strike="noStrike" cap="none" normalizeH="0" baseline="0" dirty="0" err="1">
                <a:ln>
                  <a:noFill/>
                </a:ln>
                <a:solidFill>
                  <a:srgbClr val="008080"/>
                </a:solidFill>
                <a:effectLst/>
                <a:latin typeface="Consolas" panose="020B0609020204030204" pitchFamily="49" charset="0"/>
              </a:rPr>
              <a:t>stdev</a:t>
            </a:r>
            <a:r>
              <a:rPr kumimoji="0" lang="en-US" altLang="en-US" sz="1600" b="1" i="0" u="none" strike="noStrike" cap="none" normalizeH="0" baseline="0" dirty="0">
                <a:ln>
                  <a:noFill/>
                </a:ln>
                <a:solidFill>
                  <a:srgbClr val="008080"/>
                </a:solidFill>
                <a:effectLst/>
                <a:latin typeface="Consolas" panose="020B0609020204030204" pitchFamily="49" charset="0"/>
              </a:rPr>
              <a:t>=%.3f)"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results.mean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results.std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B8F5EDF-B035-4BBB-8B42-162DC4D62099}"/>
              </a:ext>
            </a:extLst>
          </p:cNvPr>
          <p:cNvSpPr/>
          <p:nvPr/>
        </p:nvSpPr>
        <p:spPr>
          <a:xfrm>
            <a:off x="3488075" y="4248363"/>
            <a:ext cx="1649003" cy="261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9172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raphic 111" descr="Man">
            <a:extLst>
              <a:ext uri="{FF2B5EF4-FFF2-40B4-BE49-F238E27FC236}">
                <a16:creationId xmlns:a16="http://schemas.microsoft.com/office/drawing/2014/main" id="{C2E2B9FA-128C-4414-8EA6-839A38AF6C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34" y="3112188"/>
            <a:ext cx="367922" cy="354990"/>
          </a:xfrm>
          <a:prstGeom prst="rect">
            <a:avLst/>
          </a:prstGeom>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a:xfrm>
            <a:off x="521207" y="448056"/>
            <a:ext cx="9531750" cy="640080"/>
          </a:xfrm>
        </p:spPr>
        <p:txBody>
          <a:bodyPr>
            <a:normAutofit/>
          </a:bodyPr>
          <a:lstStyle/>
          <a:p>
            <a:r>
              <a:rPr lang="en-US" dirty="0"/>
              <a:t>Why “Accuracy” is a Bad Measure for Classification</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7" y="1440179"/>
            <a:ext cx="6877119" cy="5073832"/>
          </a:xfrm>
        </p:spPr>
        <p:txBody>
          <a:bodyPr>
            <a:normAutofit lnSpcReduction="10000"/>
          </a:bodyPr>
          <a:lstStyle/>
          <a:p>
            <a:r>
              <a:rPr lang="en-US" sz="1600" dirty="0"/>
              <a:t>Suppose your machine learning model observed people with the name “Michael” quit their job. </a:t>
            </a:r>
          </a:p>
          <a:p>
            <a:r>
              <a:rPr lang="en-US" sz="1600" dirty="0"/>
              <a:t>Therefore it simply predicts any employee with the name “Michael” will quit, and everyone else will stay. </a:t>
            </a:r>
          </a:p>
          <a:p>
            <a:r>
              <a:rPr lang="en-US" sz="1600" dirty="0"/>
              <a:t>If there was one Michael in a company of 100 employees, but a different employee ended up quitting, the machine could still boast 98% accuracy.</a:t>
            </a:r>
          </a:p>
          <a:p>
            <a:r>
              <a:rPr lang="en-US" sz="1600" b="1" dirty="0">
                <a:solidFill>
                  <a:srgbClr val="FF0000"/>
                </a:solidFill>
              </a:rPr>
              <a:t>Why stop there? If 99% of employees do not quit, you might as well predict every employee </a:t>
            </a:r>
            <a:r>
              <a:rPr lang="en-US" sz="1600" b="1" i="1" dirty="0">
                <a:solidFill>
                  <a:srgbClr val="FF0000"/>
                </a:solidFill>
              </a:rPr>
              <a:t>will not quit</a:t>
            </a:r>
            <a:r>
              <a:rPr lang="en-US" sz="1600" b="1" dirty="0">
                <a:solidFill>
                  <a:srgbClr val="FF0000"/>
                </a:solidFill>
              </a:rPr>
              <a:t> and get 99% accuracy. </a:t>
            </a:r>
          </a:p>
          <a:p>
            <a:r>
              <a:rPr lang="en-US" sz="1600" b="1" dirty="0">
                <a:solidFill>
                  <a:srgbClr val="FF0000"/>
                </a:solidFill>
              </a:rPr>
              <a:t>Machine learning makes shortcuts like this all the time especially when the event of interest is rare (e.g. diseases, security breaches, employee attrition, rare road/highway events).</a:t>
            </a:r>
          </a:p>
        </p:txBody>
      </p:sp>
      <p:pic>
        <p:nvPicPr>
          <p:cNvPr id="5" name="Graphic 4" descr="Man">
            <a:extLst>
              <a:ext uri="{FF2B5EF4-FFF2-40B4-BE49-F238E27FC236}">
                <a16:creationId xmlns:a16="http://schemas.microsoft.com/office/drawing/2014/main" id="{98EB14B5-D236-4DAD-ACA9-5588B81DF2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609512"/>
            <a:ext cx="367922" cy="354990"/>
          </a:xfrm>
          <a:prstGeom prst="rect">
            <a:avLst/>
          </a:prstGeom>
        </p:spPr>
      </p:pic>
      <p:pic>
        <p:nvPicPr>
          <p:cNvPr id="6" name="Graphic 5" descr="Man">
            <a:extLst>
              <a:ext uri="{FF2B5EF4-FFF2-40B4-BE49-F238E27FC236}">
                <a16:creationId xmlns:a16="http://schemas.microsoft.com/office/drawing/2014/main" id="{226CACEF-252B-41C3-9E9C-C57375A37F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609512"/>
            <a:ext cx="367922" cy="354990"/>
          </a:xfrm>
          <a:prstGeom prst="rect">
            <a:avLst/>
          </a:prstGeom>
        </p:spPr>
      </p:pic>
      <p:pic>
        <p:nvPicPr>
          <p:cNvPr id="7" name="Graphic 6" descr="Man">
            <a:extLst>
              <a:ext uri="{FF2B5EF4-FFF2-40B4-BE49-F238E27FC236}">
                <a16:creationId xmlns:a16="http://schemas.microsoft.com/office/drawing/2014/main" id="{A486704E-E0D0-428C-8387-C07A032447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609512"/>
            <a:ext cx="367922" cy="354990"/>
          </a:xfrm>
          <a:prstGeom prst="rect">
            <a:avLst/>
          </a:prstGeom>
        </p:spPr>
      </p:pic>
      <p:pic>
        <p:nvPicPr>
          <p:cNvPr id="8" name="Graphic 7" descr="Man">
            <a:extLst>
              <a:ext uri="{FF2B5EF4-FFF2-40B4-BE49-F238E27FC236}">
                <a16:creationId xmlns:a16="http://schemas.microsoft.com/office/drawing/2014/main" id="{51EF981E-BF4B-4B63-B3F2-D32B3F069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609512"/>
            <a:ext cx="367922" cy="354990"/>
          </a:xfrm>
          <a:prstGeom prst="rect">
            <a:avLst/>
          </a:prstGeom>
        </p:spPr>
      </p:pic>
      <p:pic>
        <p:nvPicPr>
          <p:cNvPr id="9" name="Graphic 8" descr="Man">
            <a:extLst>
              <a:ext uri="{FF2B5EF4-FFF2-40B4-BE49-F238E27FC236}">
                <a16:creationId xmlns:a16="http://schemas.microsoft.com/office/drawing/2014/main" id="{6731BBDE-7BA8-4E16-A90C-7D2B6D39CB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609512"/>
            <a:ext cx="367922" cy="354990"/>
          </a:xfrm>
          <a:prstGeom prst="rect">
            <a:avLst/>
          </a:prstGeom>
        </p:spPr>
      </p:pic>
      <p:pic>
        <p:nvPicPr>
          <p:cNvPr id="10" name="Graphic 9" descr="Man">
            <a:extLst>
              <a:ext uri="{FF2B5EF4-FFF2-40B4-BE49-F238E27FC236}">
                <a16:creationId xmlns:a16="http://schemas.microsoft.com/office/drawing/2014/main" id="{B5FE3269-13B3-4F12-9AC2-EE693E4A66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609512"/>
            <a:ext cx="367922" cy="354990"/>
          </a:xfrm>
          <a:prstGeom prst="rect">
            <a:avLst/>
          </a:prstGeom>
        </p:spPr>
      </p:pic>
      <p:pic>
        <p:nvPicPr>
          <p:cNvPr id="11" name="Graphic 10" descr="Man">
            <a:extLst>
              <a:ext uri="{FF2B5EF4-FFF2-40B4-BE49-F238E27FC236}">
                <a16:creationId xmlns:a16="http://schemas.microsoft.com/office/drawing/2014/main" id="{EF774E06-65CF-4017-AC81-E5038F83A0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609512"/>
            <a:ext cx="367922" cy="354990"/>
          </a:xfrm>
          <a:prstGeom prst="rect">
            <a:avLst/>
          </a:prstGeom>
        </p:spPr>
      </p:pic>
      <p:pic>
        <p:nvPicPr>
          <p:cNvPr id="12" name="Graphic 11" descr="Man">
            <a:extLst>
              <a:ext uri="{FF2B5EF4-FFF2-40B4-BE49-F238E27FC236}">
                <a16:creationId xmlns:a16="http://schemas.microsoft.com/office/drawing/2014/main" id="{956DE5E8-9213-4AAD-BF2E-60FC7C9D6C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609512"/>
            <a:ext cx="367922" cy="354990"/>
          </a:xfrm>
          <a:prstGeom prst="rect">
            <a:avLst/>
          </a:prstGeom>
        </p:spPr>
      </p:pic>
      <p:pic>
        <p:nvPicPr>
          <p:cNvPr id="13" name="Graphic 12" descr="Man">
            <a:extLst>
              <a:ext uri="{FF2B5EF4-FFF2-40B4-BE49-F238E27FC236}">
                <a16:creationId xmlns:a16="http://schemas.microsoft.com/office/drawing/2014/main" id="{BB37DF78-DCA9-490E-8AB3-475EC811F9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964502"/>
            <a:ext cx="367922" cy="354990"/>
          </a:xfrm>
          <a:prstGeom prst="rect">
            <a:avLst/>
          </a:prstGeom>
        </p:spPr>
      </p:pic>
      <p:pic>
        <p:nvPicPr>
          <p:cNvPr id="14" name="Graphic 13" descr="Man">
            <a:extLst>
              <a:ext uri="{FF2B5EF4-FFF2-40B4-BE49-F238E27FC236}">
                <a16:creationId xmlns:a16="http://schemas.microsoft.com/office/drawing/2014/main" id="{5BBB4843-65DC-4675-BFDC-303687A917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964502"/>
            <a:ext cx="367922" cy="354990"/>
          </a:xfrm>
          <a:prstGeom prst="rect">
            <a:avLst/>
          </a:prstGeom>
        </p:spPr>
      </p:pic>
      <p:pic>
        <p:nvPicPr>
          <p:cNvPr id="15" name="Graphic 14" descr="Man">
            <a:extLst>
              <a:ext uri="{FF2B5EF4-FFF2-40B4-BE49-F238E27FC236}">
                <a16:creationId xmlns:a16="http://schemas.microsoft.com/office/drawing/2014/main" id="{C18FBBAC-DD30-41D9-86CF-E5768F829B4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964502"/>
            <a:ext cx="367922" cy="354990"/>
          </a:xfrm>
          <a:prstGeom prst="rect">
            <a:avLst/>
          </a:prstGeom>
        </p:spPr>
      </p:pic>
      <p:pic>
        <p:nvPicPr>
          <p:cNvPr id="16" name="Graphic 15" descr="Man">
            <a:extLst>
              <a:ext uri="{FF2B5EF4-FFF2-40B4-BE49-F238E27FC236}">
                <a16:creationId xmlns:a16="http://schemas.microsoft.com/office/drawing/2014/main" id="{5A651F5F-4BC5-4AF3-9D2C-503DA5CB33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964502"/>
            <a:ext cx="367922" cy="354990"/>
          </a:xfrm>
          <a:prstGeom prst="rect">
            <a:avLst/>
          </a:prstGeom>
        </p:spPr>
      </p:pic>
      <p:pic>
        <p:nvPicPr>
          <p:cNvPr id="17" name="Graphic 16" descr="Man">
            <a:extLst>
              <a:ext uri="{FF2B5EF4-FFF2-40B4-BE49-F238E27FC236}">
                <a16:creationId xmlns:a16="http://schemas.microsoft.com/office/drawing/2014/main" id="{24CDCFA4-12FD-489D-AFEA-1895F726EE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964502"/>
            <a:ext cx="367922" cy="354990"/>
          </a:xfrm>
          <a:prstGeom prst="rect">
            <a:avLst/>
          </a:prstGeom>
        </p:spPr>
      </p:pic>
      <p:pic>
        <p:nvPicPr>
          <p:cNvPr id="18" name="Graphic 17" descr="Man">
            <a:extLst>
              <a:ext uri="{FF2B5EF4-FFF2-40B4-BE49-F238E27FC236}">
                <a16:creationId xmlns:a16="http://schemas.microsoft.com/office/drawing/2014/main" id="{6802241C-E2F9-4CD3-9BA5-D9A19A0F8E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964502"/>
            <a:ext cx="367922" cy="354990"/>
          </a:xfrm>
          <a:prstGeom prst="rect">
            <a:avLst/>
          </a:prstGeom>
        </p:spPr>
      </p:pic>
      <p:pic>
        <p:nvPicPr>
          <p:cNvPr id="19" name="Graphic 18" descr="Man">
            <a:extLst>
              <a:ext uri="{FF2B5EF4-FFF2-40B4-BE49-F238E27FC236}">
                <a16:creationId xmlns:a16="http://schemas.microsoft.com/office/drawing/2014/main" id="{7DAFD37D-A3C7-457A-95FB-055BC10626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964502"/>
            <a:ext cx="367922" cy="354990"/>
          </a:xfrm>
          <a:prstGeom prst="rect">
            <a:avLst/>
          </a:prstGeom>
        </p:spPr>
      </p:pic>
      <p:pic>
        <p:nvPicPr>
          <p:cNvPr id="20" name="Graphic 19" descr="Man">
            <a:extLst>
              <a:ext uri="{FF2B5EF4-FFF2-40B4-BE49-F238E27FC236}">
                <a16:creationId xmlns:a16="http://schemas.microsoft.com/office/drawing/2014/main" id="{FA9AD0F7-343E-4047-9F3E-ED6C84072E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964502"/>
            <a:ext cx="367922" cy="354990"/>
          </a:xfrm>
          <a:prstGeom prst="rect">
            <a:avLst/>
          </a:prstGeom>
        </p:spPr>
      </p:pic>
      <p:pic>
        <p:nvPicPr>
          <p:cNvPr id="21" name="Graphic 20" descr="Man">
            <a:extLst>
              <a:ext uri="{FF2B5EF4-FFF2-40B4-BE49-F238E27FC236}">
                <a16:creationId xmlns:a16="http://schemas.microsoft.com/office/drawing/2014/main" id="{A6A310B6-A3AD-4EF1-8A2C-554687E1DF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360546"/>
            <a:ext cx="367922" cy="354990"/>
          </a:xfrm>
          <a:prstGeom prst="rect">
            <a:avLst/>
          </a:prstGeom>
        </p:spPr>
      </p:pic>
      <p:pic>
        <p:nvPicPr>
          <p:cNvPr id="22" name="Graphic 21" descr="Man">
            <a:extLst>
              <a:ext uri="{FF2B5EF4-FFF2-40B4-BE49-F238E27FC236}">
                <a16:creationId xmlns:a16="http://schemas.microsoft.com/office/drawing/2014/main" id="{B8D600D4-D231-4F4F-ACCF-3DCF856DAB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360546"/>
            <a:ext cx="367922" cy="354990"/>
          </a:xfrm>
          <a:prstGeom prst="rect">
            <a:avLst/>
          </a:prstGeom>
        </p:spPr>
      </p:pic>
      <p:pic>
        <p:nvPicPr>
          <p:cNvPr id="23" name="Graphic 22" descr="Man">
            <a:extLst>
              <a:ext uri="{FF2B5EF4-FFF2-40B4-BE49-F238E27FC236}">
                <a16:creationId xmlns:a16="http://schemas.microsoft.com/office/drawing/2014/main" id="{F86FCA48-C78E-4C65-BE5C-CF60266938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360546"/>
            <a:ext cx="367922" cy="354990"/>
          </a:xfrm>
          <a:prstGeom prst="rect">
            <a:avLst/>
          </a:prstGeom>
        </p:spPr>
      </p:pic>
      <p:pic>
        <p:nvPicPr>
          <p:cNvPr id="24" name="Graphic 23" descr="Man">
            <a:extLst>
              <a:ext uri="{FF2B5EF4-FFF2-40B4-BE49-F238E27FC236}">
                <a16:creationId xmlns:a16="http://schemas.microsoft.com/office/drawing/2014/main" id="{BFF03247-F680-40BE-B12B-DE7D2592AC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360546"/>
            <a:ext cx="367922" cy="354990"/>
          </a:xfrm>
          <a:prstGeom prst="rect">
            <a:avLst/>
          </a:prstGeom>
        </p:spPr>
      </p:pic>
      <p:pic>
        <p:nvPicPr>
          <p:cNvPr id="25" name="Graphic 24" descr="Man">
            <a:extLst>
              <a:ext uri="{FF2B5EF4-FFF2-40B4-BE49-F238E27FC236}">
                <a16:creationId xmlns:a16="http://schemas.microsoft.com/office/drawing/2014/main" id="{235A7099-2272-473E-A1B7-34765A8D20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360546"/>
            <a:ext cx="367922" cy="354990"/>
          </a:xfrm>
          <a:prstGeom prst="rect">
            <a:avLst/>
          </a:prstGeom>
        </p:spPr>
      </p:pic>
      <p:pic>
        <p:nvPicPr>
          <p:cNvPr id="26" name="Graphic 25" descr="Man">
            <a:extLst>
              <a:ext uri="{FF2B5EF4-FFF2-40B4-BE49-F238E27FC236}">
                <a16:creationId xmlns:a16="http://schemas.microsoft.com/office/drawing/2014/main" id="{34E37363-02E5-48DF-A7AC-CC9CD141C8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360546"/>
            <a:ext cx="367922" cy="354990"/>
          </a:xfrm>
          <a:prstGeom prst="rect">
            <a:avLst/>
          </a:prstGeom>
        </p:spPr>
      </p:pic>
      <p:pic>
        <p:nvPicPr>
          <p:cNvPr id="27" name="Graphic 26" descr="Man">
            <a:extLst>
              <a:ext uri="{FF2B5EF4-FFF2-40B4-BE49-F238E27FC236}">
                <a16:creationId xmlns:a16="http://schemas.microsoft.com/office/drawing/2014/main" id="{2EDB4B78-A7F6-4916-8B05-BBD7C8C6A75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360546"/>
            <a:ext cx="367922" cy="354990"/>
          </a:xfrm>
          <a:prstGeom prst="rect">
            <a:avLst/>
          </a:prstGeom>
        </p:spPr>
      </p:pic>
      <p:pic>
        <p:nvPicPr>
          <p:cNvPr id="28" name="Graphic 27" descr="Man">
            <a:extLst>
              <a:ext uri="{FF2B5EF4-FFF2-40B4-BE49-F238E27FC236}">
                <a16:creationId xmlns:a16="http://schemas.microsoft.com/office/drawing/2014/main" id="{AF535965-DC6F-4CB6-8010-93745CAC42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360546"/>
            <a:ext cx="367922" cy="354990"/>
          </a:xfrm>
          <a:prstGeom prst="rect">
            <a:avLst/>
          </a:prstGeom>
        </p:spPr>
      </p:pic>
      <p:pic>
        <p:nvPicPr>
          <p:cNvPr id="29" name="Graphic 28" descr="Man">
            <a:extLst>
              <a:ext uri="{FF2B5EF4-FFF2-40B4-BE49-F238E27FC236}">
                <a16:creationId xmlns:a16="http://schemas.microsoft.com/office/drawing/2014/main" id="{B76D44C1-899B-4258-9421-2F47370DD4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756590"/>
            <a:ext cx="367922" cy="354990"/>
          </a:xfrm>
          <a:prstGeom prst="rect">
            <a:avLst/>
          </a:prstGeom>
        </p:spPr>
      </p:pic>
      <p:pic>
        <p:nvPicPr>
          <p:cNvPr id="30" name="Graphic 29" descr="Man">
            <a:extLst>
              <a:ext uri="{FF2B5EF4-FFF2-40B4-BE49-F238E27FC236}">
                <a16:creationId xmlns:a16="http://schemas.microsoft.com/office/drawing/2014/main" id="{68002DEE-C508-4A3C-9A3F-248E7B767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756590"/>
            <a:ext cx="367922" cy="354990"/>
          </a:xfrm>
          <a:prstGeom prst="rect">
            <a:avLst/>
          </a:prstGeom>
        </p:spPr>
      </p:pic>
      <p:pic>
        <p:nvPicPr>
          <p:cNvPr id="31" name="Graphic 30" descr="Man">
            <a:extLst>
              <a:ext uri="{FF2B5EF4-FFF2-40B4-BE49-F238E27FC236}">
                <a16:creationId xmlns:a16="http://schemas.microsoft.com/office/drawing/2014/main" id="{5207F9A4-9F1D-4269-916D-29A1BE02FA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756590"/>
            <a:ext cx="367922" cy="354990"/>
          </a:xfrm>
          <a:prstGeom prst="rect">
            <a:avLst/>
          </a:prstGeom>
        </p:spPr>
      </p:pic>
      <p:pic>
        <p:nvPicPr>
          <p:cNvPr id="32" name="Graphic 31" descr="Man">
            <a:extLst>
              <a:ext uri="{FF2B5EF4-FFF2-40B4-BE49-F238E27FC236}">
                <a16:creationId xmlns:a16="http://schemas.microsoft.com/office/drawing/2014/main" id="{8E45FEBD-615C-444B-BCF4-7EB64BB1D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756590"/>
            <a:ext cx="367922" cy="354990"/>
          </a:xfrm>
          <a:prstGeom prst="rect">
            <a:avLst/>
          </a:prstGeom>
        </p:spPr>
      </p:pic>
      <p:pic>
        <p:nvPicPr>
          <p:cNvPr id="33" name="Graphic 32" descr="Man">
            <a:extLst>
              <a:ext uri="{FF2B5EF4-FFF2-40B4-BE49-F238E27FC236}">
                <a16:creationId xmlns:a16="http://schemas.microsoft.com/office/drawing/2014/main" id="{3489A09B-7F83-4E8C-AD66-5D3268C3DD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756590"/>
            <a:ext cx="367922" cy="354990"/>
          </a:xfrm>
          <a:prstGeom prst="rect">
            <a:avLst/>
          </a:prstGeom>
        </p:spPr>
      </p:pic>
      <p:pic>
        <p:nvPicPr>
          <p:cNvPr id="34" name="Graphic 33" descr="Man">
            <a:extLst>
              <a:ext uri="{FF2B5EF4-FFF2-40B4-BE49-F238E27FC236}">
                <a16:creationId xmlns:a16="http://schemas.microsoft.com/office/drawing/2014/main" id="{68C49A20-EE0A-4EFB-8B22-D9E9438246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756590"/>
            <a:ext cx="367922" cy="354990"/>
          </a:xfrm>
          <a:prstGeom prst="rect">
            <a:avLst/>
          </a:prstGeom>
        </p:spPr>
      </p:pic>
      <p:pic>
        <p:nvPicPr>
          <p:cNvPr id="35" name="Graphic 34" descr="Man">
            <a:extLst>
              <a:ext uri="{FF2B5EF4-FFF2-40B4-BE49-F238E27FC236}">
                <a16:creationId xmlns:a16="http://schemas.microsoft.com/office/drawing/2014/main" id="{D3AD283E-C590-40DB-95A6-3A9A04FCBB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756590"/>
            <a:ext cx="367922" cy="354990"/>
          </a:xfrm>
          <a:prstGeom prst="rect">
            <a:avLst/>
          </a:prstGeom>
        </p:spPr>
      </p:pic>
      <p:pic>
        <p:nvPicPr>
          <p:cNvPr id="36" name="Graphic 35" descr="Man">
            <a:extLst>
              <a:ext uri="{FF2B5EF4-FFF2-40B4-BE49-F238E27FC236}">
                <a16:creationId xmlns:a16="http://schemas.microsoft.com/office/drawing/2014/main" id="{458161C5-D263-4F3C-9760-A20FF532A4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756590"/>
            <a:ext cx="367922" cy="354990"/>
          </a:xfrm>
          <a:prstGeom prst="rect">
            <a:avLst/>
          </a:prstGeom>
        </p:spPr>
      </p:pic>
      <p:pic>
        <p:nvPicPr>
          <p:cNvPr id="37" name="Graphic 36" descr="Man">
            <a:extLst>
              <a:ext uri="{FF2B5EF4-FFF2-40B4-BE49-F238E27FC236}">
                <a16:creationId xmlns:a16="http://schemas.microsoft.com/office/drawing/2014/main" id="{13FBDDE5-C8E0-4BC3-9AE2-9FF5996185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3111580"/>
            <a:ext cx="367922" cy="354990"/>
          </a:xfrm>
          <a:prstGeom prst="rect">
            <a:avLst/>
          </a:prstGeom>
        </p:spPr>
      </p:pic>
      <p:pic>
        <p:nvPicPr>
          <p:cNvPr id="38" name="Graphic 37" descr="Man">
            <a:extLst>
              <a:ext uri="{FF2B5EF4-FFF2-40B4-BE49-F238E27FC236}">
                <a16:creationId xmlns:a16="http://schemas.microsoft.com/office/drawing/2014/main" id="{6B7F9DC5-31A6-4714-AFF4-03B1755253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3111580"/>
            <a:ext cx="367922" cy="354990"/>
          </a:xfrm>
          <a:prstGeom prst="rect">
            <a:avLst/>
          </a:prstGeom>
        </p:spPr>
      </p:pic>
      <p:pic>
        <p:nvPicPr>
          <p:cNvPr id="39" name="Graphic 38" descr="Man">
            <a:extLst>
              <a:ext uri="{FF2B5EF4-FFF2-40B4-BE49-F238E27FC236}">
                <a16:creationId xmlns:a16="http://schemas.microsoft.com/office/drawing/2014/main" id="{BE71D8DD-C075-4935-928E-D0CB935C8D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3111580"/>
            <a:ext cx="367922" cy="354990"/>
          </a:xfrm>
          <a:prstGeom prst="rect">
            <a:avLst/>
          </a:prstGeom>
        </p:spPr>
      </p:pic>
      <p:pic>
        <p:nvPicPr>
          <p:cNvPr id="40" name="Graphic 39" descr="Man">
            <a:extLst>
              <a:ext uri="{FF2B5EF4-FFF2-40B4-BE49-F238E27FC236}">
                <a16:creationId xmlns:a16="http://schemas.microsoft.com/office/drawing/2014/main" id="{07E38220-8EF4-4E99-9E6F-B1C74BD093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3111580"/>
            <a:ext cx="367922" cy="354990"/>
          </a:xfrm>
          <a:prstGeom prst="rect">
            <a:avLst/>
          </a:prstGeom>
        </p:spPr>
      </p:pic>
      <p:pic>
        <p:nvPicPr>
          <p:cNvPr id="41" name="Graphic 40" descr="Man">
            <a:extLst>
              <a:ext uri="{FF2B5EF4-FFF2-40B4-BE49-F238E27FC236}">
                <a16:creationId xmlns:a16="http://schemas.microsoft.com/office/drawing/2014/main" id="{12E66B0D-DDA5-41CF-92B9-F0DAC429C7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3111580"/>
            <a:ext cx="367922" cy="354990"/>
          </a:xfrm>
          <a:prstGeom prst="rect">
            <a:avLst/>
          </a:prstGeom>
        </p:spPr>
      </p:pic>
      <p:pic>
        <p:nvPicPr>
          <p:cNvPr id="42" name="Graphic 41" descr="Man">
            <a:extLst>
              <a:ext uri="{FF2B5EF4-FFF2-40B4-BE49-F238E27FC236}">
                <a16:creationId xmlns:a16="http://schemas.microsoft.com/office/drawing/2014/main" id="{3A17B566-B3D2-4FF4-9967-621DB60FBFF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3111580"/>
            <a:ext cx="367922" cy="354990"/>
          </a:xfrm>
          <a:prstGeom prst="rect">
            <a:avLst/>
          </a:prstGeom>
        </p:spPr>
      </p:pic>
      <p:pic>
        <p:nvPicPr>
          <p:cNvPr id="43" name="Graphic 42" descr="Man">
            <a:extLst>
              <a:ext uri="{FF2B5EF4-FFF2-40B4-BE49-F238E27FC236}">
                <a16:creationId xmlns:a16="http://schemas.microsoft.com/office/drawing/2014/main" id="{5E309901-9ECE-4FF4-9100-29935D9C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3111580"/>
            <a:ext cx="367922" cy="354990"/>
          </a:xfrm>
          <a:prstGeom prst="rect">
            <a:avLst/>
          </a:prstGeom>
        </p:spPr>
      </p:pic>
      <p:pic>
        <p:nvPicPr>
          <p:cNvPr id="44" name="Graphic 43" descr="Man">
            <a:extLst>
              <a:ext uri="{FF2B5EF4-FFF2-40B4-BE49-F238E27FC236}">
                <a16:creationId xmlns:a16="http://schemas.microsoft.com/office/drawing/2014/main" id="{D9A1290A-D050-4014-9F4A-3E3C4483217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3111580"/>
            <a:ext cx="367922" cy="354990"/>
          </a:xfrm>
          <a:prstGeom prst="rect">
            <a:avLst/>
          </a:prstGeom>
        </p:spPr>
      </p:pic>
      <p:pic>
        <p:nvPicPr>
          <p:cNvPr id="45" name="Graphic 44" descr="Man">
            <a:extLst>
              <a:ext uri="{FF2B5EF4-FFF2-40B4-BE49-F238E27FC236}">
                <a16:creationId xmlns:a16="http://schemas.microsoft.com/office/drawing/2014/main" id="{B8971B97-9587-4135-9ABF-4ADF5C6961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507624"/>
            <a:ext cx="367922" cy="354990"/>
          </a:xfrm>
          <a:prstGeom prst="rect">
            <a:avLst/>
          </a:prstGeom>
        </p:spPr>
      </p:pic>
      <p:pic>
        <p:nvPicPr>
          <p:cNvPr id="46" name="Graphic 45" descr="Man">
            <a:extLst>
              <a:ext uri="{FF2B5EF4-FFF2-40B4-BE49-F238E27FC236}">
                <a16:creationId xmlns:a16="http://schemas.microsoft.com/office/drawing/2014/main" id="{441EE33F-1FAD-4421-B08E-65AC4DD95E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507624"/>
            <a:ext cx="367922" cy="354990"/>
          </a:xfrm>
          <a:prstGeom prst="rect">
            <a:avLst/>
          </a:prstGeom>
        </p:spPr>
      </p:pic>
      <p:pic>
        <p:nvPicPr>
          <p:cNvPr id="47" name="Graphic 46" descr="Man">
            <a:extLst>
              <a:ext uri="{FF2B5EF4-FFF2-40B4-BE49-F238E27FC236}">
                <a16:creationId xmlns:a16="http://schemas.microsoft.com/office/drawing/2014/main" id="{79681DF1-4494-4919-AA18-AEEC1D355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507624"/>
            <a:ext cx="367922" cy="354990"/>
          </a:xfrm>
          <a:prstGeom prst="rect">
            <a:avLst/>
          </a:prstGeom>
        </p:spPr>
      </p:pic>
      <p:pic>
        <p:nvPicPr>
          <p:cNvPr id="48" name="Graphic 47" descr="Man">
            <a:extLst>
              <a:ext uri="{FF2B5EF4-FFF2-40B4-BE49-F238E27FC236}">
                <a16:creationId xmlns:a16="http://schemas.microsoft.com/office/drawing/2014/main" id="{E285CAB0-BA4E-49EF-8B70-D9DD111B7B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507624"/>
            <a:ext cx="367922" cy="354990"/>
          </a:xfrm>
          <a:prstGeom prst="rect">
            <a:avLst/>
          </a:prstGeom>
        </p:spPr>
      </p:pic>
      <p:pic>
        <p:nvPicPr>
          <p:cNvPr id="49" name="Graphic 48" descr="Man">
            <a:extLst>
              <a:ext uri="{FF2B5EF4-FFF2-40B4-BE49-F238E27FC236}">
                <a16:creationId xmlns:a16="http://schemas.microsoft.com/office/drawing/2014/main" id="{E29B9A41-6635-49F7-BE51-C3B1FCFB96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507624"/>
            <a:ext cx="367922" cy="354990"/>
          </a:xfrm>
          <a:prstGeom prst="rect">
            <a:avLst/>
          </a:prstGeom>
        </p:spPr>
      </p:pic>
      <p:pic>
        <p:nvPicPr>
          <p:cNvPr id="50" name="Graphic 49" descr="Man">
            <a:extLst>
              <a:ext uri="{FF2B5EF4-FFF2-40B4-BE49-F238E27FC236}">
                <a16:creationId xmlns:a16="http://schemas.microsoft.com/office/drawing/2014/main" id="{9D2A87AB-97F6-4668-812B-9D3B330E61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507624"/>
            <a:ext cx="367922" cy="354990"/>
          </a:xfrm>
          <a:prstGeom prst="rect">
            <a:avLst/>
          </a:prstGeom>
        </p:spPr>
      </p:pic>
      <p:pic>
        <p:nvPicPr>
          <p:cNvPr id="51" name="Graphic 50" descr="Man">
            <a:extLst>
              <a:ext uri="{FF2B5EF4-FFF2-40B4-BE49-F238E27FC236}">
                <a16:creationId xmlns:a16="http://schemas.microsoft.com/office/drawing/2014/main" id="{6937F2C3-20D6-423B-8590-E5EA2C8EEF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507624"/>
            <a:ext cx="367922" cy="354990"/>
          </a:xfrm>
          <a:prstGeom prst="rect">
            <a:avLst/>
          </a:prstGeom>
        </p:spPr>
      </p:pic>
      <p:pic>
        <p:nvPicPr>
          <p:cNvPr id="52" name="Graphic 51" descr="Man">
            <a:extLst>
              <a:ext uri="{FF2B5EF4-FFF2-40B4-BE49-F238E27FC236}">
                <a16:creationId xmlns:a16="http://schemas.microsoft.com/office/drawing/2014/main" id="{B73F7710-0361-47EB-8B16-9F57ADE820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507624"/>
            <a:ext cx="367922" cy="354990"/>
          </a:xfrm>
          <a:prstGeom prst="rect">
            <a:avLst/>
          </a:prstGeom>
        </p:spPr>
      </p:pic>
      <p:pic>
        <p:nvPicPr>
          <p:cNvPr id="53" name="Graphic 52" descr="Man">
            <a:extLst>
              <a:ext uri="{FF2B5EF4-FFF2-40B4-BE49-F238E27FC236}">
                <a16:creationId xmlns:a16="http://schemas.microsoft.com/office/drawing/2014/main" id="{3C91C590-C692-4D09-A563-86103A5CD3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862614"/>
            <a:ext cx="367922" cy="354990"/>
          </a:xfrm>
          <a:prstGeom prst="rect">
            <a:avLst/>
          </a:prstGeom>
        </p:spPr>
      </p:pic>
      <p:pic>
        <p:nvPicPr>
          <p:cNvPr id="54" name="Graphic 53" descr="Man">
            <a:extLst>
              <a:ext uri="{FF2B5EF4-FFF2-40B4-BE49-F238E27FC236}">
                <a16:creationId xmlns:a16="http://schemas.microsoft.com/office/drawing/2014/main" id="{D35F6493-9246-4062-8087-C32825B7DF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862614"/>
            <a:ext cx="367922" cy="354990"/>
          </a:xfrm>
          <a:prstGeom prst="rect">
            <a:avLst/>
          </a:prstGeom>
        </p:spPr>
      </p:pic>
      <p:pic>
        <p:nvPicPr>
          <p:cNvPr id="55" name="Graphic 54" descr="Man">
            <a:extLst>
              <a:ext uri="{FF2B5EF4-FFF2-40B4-BE49-F238E27FC236}">
                <a16:creationId xmlns:a16="http://schemas.microsoft.com/office/drawing/2014/main" id="{B8417B1E-C527-4369-9465-4601FE5764D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862614"/>
            <a:ext cx="367922" cy="354990"/>
          </a:xfrm>
          <a:prstGeom prst="rect">
            <a:avLst/>
          </a:prstGeom>
        </p:spPr>
      </p:pic>
      <p:pic>
        <p:nvPicPr>
          <p:cNvPr id="56" name="Graphic 55" descr="Man">
            <a:extLst>
              <a:ext uri="{FF2B5EF4-FFF2-40B4-BE49-F238E27FC236}">
                <a16:creationId xmlns:a16="http://schemas.microsoft.com/office/drawing/2014/main" id="{F6DCD70E-C70F-448A-8FB4-52D4B798D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862614"/>
            <a:ext cx="367922" cy="354990"/>
          </a:xfrm>
          <a:prstGeom prst="rect">
            <a:avLst/>
          </a:prstGeom>
        </p:spPr>
      </p:pic>
      <p:pic>
        <p:nvPicPr>
          <p:cNvPr id="57" name="Graphic 56" descr="Man">
            <a:extLst>
              <a:ext uri="{FF2B5EF4-FFF2-40B4-BE49-F238E27FC236}">
                <a16:creationId xmlns:a16="http://schemas.microsoft.com/office/drawing/2014/main" id="{9166A651-AF7A-4DE9-97D3-73E3341AC1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862614"/>
            <a:ext cx="367922" cy="354990"/>
          </a:xfrm>
          <a:prstGeom prst="rect">
            <a:avLst/>
          </a:prstGeom>
        </p:spPr>
      </p:pic>
      <p:pic>
        <p:nvPicPr>
          <p:cNvPr id="58" name="Graphic 57" descr="Man">
            <a:extLst>
              <a:ext uri="{FF2B5EF4-FFF2-40B4-BE49-F238E27FC236}">
                <a16:creationId xmlns:a16="http://schemas.microsoft.com/office/drawing/2014/main" id="{826CEE20-B89B-4199-8236-C33CF23C02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862614"/>
            <a:ext cx="367922" cy="354990"/>
          </a:xfrm>
          <a:prstGeom prst="rect">
            <a:avLst/>
          </a:prstGeom>
        </p:spPr>
      </p:pic>
      <p:pic>
        <p:nvPicPr>
          <p:cNvPr id="59" name="Graphic 58" descr="Man">
            <a:extLst>
              <a:ext uri="{FF2B5EF4-FFF2-40B4-BE49-F238E27FC236}">
                <a16:creationId xmlns:a16="http://schemas.microsoft.com/office/drawing/2014/main" id="{9966B9DC-A46B-4CDB-8C51-5FC98BC167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862614"/>
            <a:ext cx="367922" cy="354990"/>
          </a:xfrm>
          <a:prstGeom prst="rect">
            <a:avLst/>
          </a:prstGeom>
        </p:spPr>
      </p:pic>
      <p:pic>
        <p:nvPicPr>
          <p:cNvPr id="60" name="Graphic 59" descr="Man">
            <a:extLst>
              <a:ext uri="{FF2B5EF4-FFF2-40B4-BE49-F238E27FC236}">
                <a16:creationId xmlns:a16="http://schemas.microsoft.com/office/drawing/2014/main" id="{11F5147C-8603-4415-8486-0A683C3C04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862614"/>
            <a:ext cx="367922" cy="354990"/>
          </a:xfrm>
          <a:prstGeom prst="rect">
            <a:avLst/>
          </a:prstGeom>
        </p:spPr>
      </p:pic>
      <p:pic>
        <p:nvPicPr>
          <p:cNvPr id="61" name="Graphic 60" descr="Man">
            <a:extLst>
              <a:ext uri="{FF2B5EF4-FFF2-40B4-BE49-F238E27FC236}">
                <a16:creationId xmlns:a16="http://schemas.microsoft.com/office/drawing/2014/main" id="{1405BB5A-EF06-4949-9DFE-2FD684EB16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258658"/>
            <a:ext cx="367922" cy="354990"/>
          </a:xfrm>
          <a:prstGeom prst="rect">
            <a:avLst/>
          </a:prstGeom>
        </p:spPr>
      </p:pic>
      <p:pic>
        <p:nvPicPr>
          <p:cNvPr id="62" name="Graphic 61" descr="Man">
            <a:extLst>
              <a:ext uri="{FF2B5EF4-FFF2-40B4-BE49-F238E27FC236}">
                <a16:creationId xmlns:a16="http://schemas.microsoft.com/office/drawing/2014/main" id="{CF7CCE4E-F22C-4761-AEC0-FB24318AAB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258658"/>
            <a:ext cx="367922" cy="354990"/>
          </a:xfrm>
          <a:prstGeom prst="rect">
            <a:avLst/>
          </a:prstGeom>
        </p:spPr>
      </p:pic>
      <p:pic>
        <p:nvPicPr>
          <p:cNvPr id="63" name="Graphic 62" descr="Man">
            <a:extLst>
              <a:ext uri="{FF2B5EF4-FFF2-40B4-BE49-F238E27FC236}">
                <a16:creationId xmlns:a16="http://schemas.microsoft.com/office/drawing/2014/main" id="{EE147D48-07C9-44ED-805D-6ACFE6469E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258658"/>
            <a:ext cx="367922" cy="354990"/>
          </a:xfrm>
          <a:prstGeom prst="rect">
            <a:avLst/>
          </a:prstGeom>
        </p:spPr>
      </p:pic>
      <p:pic>
        <p:nvPicPr>
          <p:cNvPr id="64" name="Graphic 63" descr="Man">
            <a:extLst>
              <a:ext uri="{FF2B5EF4-FFF2-40B4-BE49-F238E27FC236}">
                <a16:creationId xmlns:a16="http://schemas.microsoft.com/office/drawing/2014/main" id="{C4186853-AB1D-4922-A778-1FB5AA8146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258658"/>
            <a:ext cx="367922" cy="354990"/>
          </a:xfrm>
          <a:prstGeom prst="rect">
            <a:avLst/>
          </a:prstGeom>
        </p:spPr>
      </p:pic>
      <p:pic>
        <p:nvPicPr>
          <p:cNvPr id="65" name="Graphic 64" descr="Man">
            <a:extLst>
              <a:ext uri="{FF2B5EF4-FFF2-40B4-BE49-F238E27FC236}">
                <a16:creationId xmlns:a16="http://schemas.microsoft.com/office/drawing/2014/main" id="{F1F8E7D7-0500-4893-B37A-00BD1CD63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258658"/>
            <a:ext cx="367922" cy="354990"/>
          </a:xfrm>
          <a:prstGeom prst="rect">
            <a:avLst/>
          </a:prstGeom>
        </p:spPr>
      </p:pic>
      <p:pic>
        <p:nvPicPr>
          <p:cNvPr id="66" name="Graphic 65" descr="Man">
            <a:extLst>
              <a:ext uri="{FF2B5EF4-FFF2-40B4-BE49-F238E27FC236}">
                <a16:creationId xmlns:a16="http://schemas.microsoft.com/office/drawing/2014/main" id="{23852095-D609-4FC5-BF5E-963EC3A4B1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258658"/>
            <a:ext cx="367922" cy="354990"/>
          </a:xfrm>
          <a:prstGeom prst="rect">
            <a:avLst/>
          </a:prstGeom>
        </p:spPr>
      </p:pic>
      <p:pic>
        <p:nvPicPr>
          <p:cNvPr id="67" name="Graphic 66" descr="Man">
            <a:extLst>
              <a:ext uri="{FF2B5EF4-FFF2-40B4-BE49-F238E27FC236}">
                <a16:creationId xmlns:a16="http://schemas.microsoft.com/office/drawing/2014/main" id="{E4ABCA76-FDA0-4A79-9228-31BA58ACB0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258658"/>
            <a:ext cx="367922" cy="354990"/>
          </a:xfrm>
          <a:prstGeom prst="rect">
            <a:avLst/>
          </a:prstGeom>
        </p:spPr>
      </p:pic>
      <p:pic>
        <p:nvPicPr>
          <p:cNvPr id="68" name="Graphic 67" descr="Man">
            <a:extLst>
              <a:ext uri="{FF2B5EF4-FFF2-40B4-BE49-F238E27FC236}">
                <a16:creationId xmlns:a16="http://schemas.microsoft.com/office/drawing/2014/main" id="{04BF80AA-C8C8-49F4-A298-194F47DA39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258658"/>
            <a:ext cx="367922" cy="354990"/>
          </a:xfrm>
          <a:prstGeom prst="rect">
            <a:avLst/>
          </a:prstGeom>
        </p:spPr>
      </p:pic>
      <p:pic>
        <p:nvPicPr>
          <p:cNvPr id="69" name="Graphic 68" descr="Man">
            <a:extLst>
              <a:ext uri="{FF2B5EF4-FFF2-40B4-BE49-F238E27FC236}">
                <a16:creationId xmlns:a16="http://schemas.microsoft.com/office/drawing/2014/main" id="{68F16092-89B2-4D1A-B193-0CDE634B04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654702"/>
            <a:ext cx="367922" cy="354990"/>
          </a:xfrm>
          <a:prstGeom prst="rect">
            <a:avLst/>
          </a:prstGeom>
        </p:spPr>
      </p:pic>
      <p:pic>
        <p:nvPicPr>
          <p:cNvPr id="70" name="Graphic 69" descr="Man">
            <a:extLst>
              <a:ext uri="{FF2B5EF4-FFF2-40B4-BE49-F238E27FC236}">
                <a16:creationId xmlns:a16="http://schemas.microsoft.com/office/drawing/2014/main" id="{E7C89583-5211-44BD-8321-D6ADFDDDF4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654702"/>
            <a:ext cx="367922" cy="354990"/>
          </a:xfrm>
          <a:prstGeom prst="rect">
            <a:avLst/>
          </a:prstGeom>
        </p:spPr>
      </p:pic>
      <p:pic>
        <p:nvPicPr>
          <p:cNvPr id="71" name="Graphic 70" descr="Man">
            <a:extLst>
              <a:ext uri="{FF2B5EF4-FFF2-40B4-BE49-F238E27FC236}">
                <a16:creationId xmlns:a16="http://schemas.microsoft.com/office/drawing/2014/main" id="{3580A5CA-4220-4485-90A2-B911CE8E96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654702"/>
            <a:ext cx="367922" cy="354990"/>
          </a:xfrm>
          <a:prstGeom prst="rect">
            <a:avLst/>
          </a:prstGeom>
        </p:spPr>
      </p:pic>
      <p:pic>
        <p:nvPicPr>
          <p:cNvPr id="72" name="Graphic 71" descr="Man">
            <a:extLst>
              <a:ext uri="{FF2B5EF4-FFF2-40B4-BE49-F238E27FC236}">
                <a16:creationId xmlns:a16="http://schemas.microsoft.com/office/drawing/2014/main" id="{F7C5FF66-96E1-43E0-B95A-E111F64C1B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654702"/>
            <a:ext cx="367922" cy="354990"/>
          </a:xfrm>
          <a:prstGeom prst="rect">
            <a:avLst/>
          </a:prstGeom>
        </p:spPr>
      </p:pic>
      <p:pic>
        <p:nvPicPr>
          <p:cNvPr id="73" name="Graphic 72" descr="Man">
            <a:extLst>
              <a:ext uri="{FF2B5EF4-FFF2-40B4-BE49-F238E27FC236}">
                <a16:creationId xmlns:a16="http://schemas.microsoft.com/office/drawing/2014/main" id="{B1148527-45CA-44A8-862C-E09C065177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654702"/>
            <a:ext cx="367922" cy="354990"/>
          </a:xfrm>
          <a:prstGeom prst="rect">
            <a:avLst/>
          </a:prstGeom>
        </p:spPr>
      </p:pic>
      <p:pic>
        <p:nvPicPr>
          <p:cNvPr id="74" name="Graphic 73" descr="Man">
            <a:extLst>
              <a:ext uri="{FF2B5EF4-FFF2-40B4-BE49-F238E27FC236}">
                <a16:creationId xmlns:a16="http://schemas.microsoft.com/office/drawing/2014/main" id="{40EB4093-6854-48A0-BEE1-7B6F256120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654702"/>
            <a:ext cx="367922" cy="354990"/>
          </a:xfrm>
          <a:prstGeom prst="rect">
            <a:avLst/>
          </a:prstGeom>
        </p:spPr>
      </p:pic>
      <p:pic>
        <p:nvPicPr>
          <p:cNvPr id="75" name="Graphic 74" descr="Man">
            <a:extLst>
              <a:ext uri="{FF2B5EF4-FFF2-40B4-BE49-F238E27FC236}">
                <a16:creationId xmlns:a16="http://schemas.microsoft.com/office/drawing/2014/main" id="{9F73BC44-E8E6-4CAE-BA7A-FE8379A59A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654702"/>
            <a:ext cx="367922" cy="354990"/>
          </a:xfrm>
          <a:prstGeom prst="rect">
            <a:avLst/>
          </a:prstGeom>
        </p:spPr>
      </p:pic>
      <p:pic>
        <p:nvPicPr>
          <p:cNvPr id="76" name="Graphic 75" descr="Man">
            <a:extLst>
              <a:ext uri="{FF2B5EF4-FFF2-40B4-BE49-F238E27FC236}">
                <a16:creationId xmlns:a16="http://schemas.microsoft.com/office/drawing/2014/main" id="{4C91A32E-1DD9-4CB2-9498-B9A692D1D0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654702"/>
            <a:ext cx="367922" cy="354990"/>
          </a:xfrm>
          <a:prstGeom prst="rect">
            <a:avLst/>
          </a:prstGeom>
        </p:spPr>
      </p:pic>
      <p:pic>
        <p:nvPicPr>
          <p:cNvPr id="77" name="Graphic 76" descr="Man">
            <a:extLst>
              <a:ext uri="{FF2B5EF4-FFF2-40B4-BE49-F238E27FC236}">
                <a16:creationId xmlns:a16="http://schemas.microsoft.com/office/drawing/2014/main" id="{1C586E6C-D73A-4AB9-A320-0497CEFBAE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5009692"/>
            <a:ext cx="367922" cy="354990"/>
          </a:xfrm>
          <a:prstGeom prst="rect">
            <a:avLst/>
          </a:prstGeom>
        </p:spPr>
      </p:pic>
      <p:pic>
        <p:nvPicPr>
          <p:cNvPr id="78" name="Graphic 77" descr="Man">
            <a:extLst>
              <a:ext uri="{FF2B5EF4-FFF2-40B4-BE49-F238E27FC236}">
                <a16:creationId xmlns:a16="http://schemas.microsoft.com/office/drawing/2014/main" id="{4D430093-E5AF-461F-B63F-B67F16E48D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5009692"/>
            <a:ext cx="367922" cy="354990"/>
          </a:xfrm>
          <a:prstGeom prst="rect">
            <a:avLst/>
          </a:prstGeom>
        </p:spPr>
      </p:pic>
      <p:pic>
        <p:nvPicPr>
          <p:cNvPr id="79" name="Graphic 78" descr="Man">
            <a:extLst>
              <a:ext uri="{FF2B5EF4-FFF2-40B4-BE49-F238E27FC236}">
                <a16:creationId xmlns:a16="http://schemas.microsoft.com/office/drawing/2014/main" id="{7CF56EB8-8EDA-485E-9AD3-A88A62F71D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5009692"/>
            <a:ext cx="367922" cy="354990"/>
          </a:xfrm>
          <a:prstGeom prst="rect">
            <a:avLst/>
          </a:prstGeom>
        </p:spPr>
      </p:pic>
      <p:pic>
        <p:nvPicPr>
          <p:cNvPr id="80" name="Graphic 79" descr="Man">
            <a:extLst>
              <a:ext uri="{FF2B5EF4-FFF2-40B4-BE49-F238E27FC236}">
                <a16:creationId xmlns:a16="http://schemas.microsoft.com/office/drawing/2014/main" id="{2DD2D508-7F5A-4A67-940E-B68E970359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5009692"/>
            <a:ext cx="367922" cy="354990"/>
          </a:xfrm>
          <a:prstGeom prst="rect">
            <a:avLst/>
          </a:prstGeom>
        </p:spPr>
      </p:pic>
      <p:pic>
        <p:nvPicPr>
          <p:cNvPr id="81" name="Graphic 80" descr="Man">
            <a:extLst>
              <a:ext uri="{FF2B5EF4-FFF2-40B4-BE49-F238E27FC236}">
                <a16:creationId xmlns:a16="http://schemas.microsoft.com/office/drawing/2014/main" id="{EAA47211-4F10-46AC-9041-02AF8C6E580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5009692"/>
            <a:ext cx="367922" cy="354990"/>
          </a:xfrm>
          <a:prstGeom prst="rect">
            <a:avLst/>
          </a:prstGeom>
        </p:spPr>
      </p:pic>
      <p:pic>
        <p:nvPicPr>
          <p:cNvPr id="82" name="Graphic 81" descr="Man">
            <a:extLst>
              <a:ext uri="{FF2B5EF4-FFF2-40B4-BE49-F238E27FC236}">
                <a16:creationId xmlns:a16="http://schemas.microsoft.com/office/drawing/2014/main" id="{633B1EAC-0939-4165-AC89-13AB3BC83D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5009692"/>
            <a:ext cx="367922" cy="354990"/>
          </a:xfrm>
          <a:prstGeom prst="rect">
            <a:avLst/>
          </a:prstGeom>
        </p:spPr>
      </p:pic>
      <p:pic>
        <p:nvPicPr>
          <p:cNvPr id="83" name="Graphic 82" descr="Man">
            <a:extLst>
              <a:ext uri="{FF2B5EF4-FFF2-40B4-BE49-F238E27FC236}">
                <a16:creationId xmlns:a16="http://schemas.microsoft.com/office/drawing/2014/main" id="{E0E1DE17-8F9A-46C9-A7E3-13CFB46916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5009692"/>
            <a:ext cx="367922" cy="354990"/>
          </a:xfrm>
          <a:prstGeom prst="rect">
            <a:avLst/>
          </a:prstGeom>
        </p:spPr>
      </p:pic>
      <p:pic>
        <p:nvPicPr>
          <p:cNvPr id="84" name="Graphic 83" descr="Man">
            <a:extLst>
              <a:ext uri="{FF2B5EF4-FFF2-40B4-BE49-F238E27FC236}">
                <a16:creationId xmlns:a16="http://schemas.microsoft.com/office/drawing/2014/main" id="{AADFDCE5-EA36-4EF0-833F-10322E1F38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5009692"/>
            <a:ext cx="367922" cy="354990"/>
          </a:xfrm>
          <a:prstGeom prst="rect">
            <a:avLst/>
          </a:prstGeom>
        </p:spPr>
      </p:pic>
      <p:pic>
        <p:nvPicPr>
          <p:cNvPr id="85" name="Graphic 84" descr="Man">
            <a:extLst>
              <a:ext uri="{FF2B5EF4-FFF2-40B4-BE49-F238E27FC236}">
                <a16:creationId xmlns:a16="http://schemas.microsoft.com/office/drawing/2014/main" id="{25741488-CE6F-486E-BC4A-C8D6710263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609512"/>
            <a:ext cx="367922" cy="354990"/>
          </a:xfrm>
          <a:prstGeom prst="rect">
            <a:avLst/>
          </a:prstGeom>
        </p:spPr>
      </p:pic>
      <p:pic>
        <p:nvPicPr>
          <p:cNvPr id="86" name="Graphic 85" descr="Man">
            <a:extLst>
              <a:ext uri="{FF2B5EF4-FFF2-40B4-BE49-F238E27FC236}">
                <a16:creationId xmlns:a16="http://schemas.microsoft.com/office/drawing/2014/main" id="{FD3A3CE1-F79B-48B0-8326-796F9EB3EF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964502"/>
            <a:ext cx="367922" cy="354990"/>
          </a:xfrm>
          <a:prstGeom prst="rect">
            <a:avLst/>
          </a:prstGeom>
        </p:spPr>
      </p:pic>
      <p:pic>
        <p:nvPicPr>
          <p:cNvPr id="87" name="Graphic 86" descr="Man">
            <a:extLst>
              <a:ext uri="{FF2B5EF4-FFF2-40B4-BE49-F238E27FC236}">
                <a16:creationId xmlns:a16="http://schemas.microsoft.com/office/drawing/2014/main" id="{5080E5CC-62BA-4A95-9DA9-756AAD6705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360546"/>
            <a:ext cx="367922" cy="354990"/>
          </a:xfrm>
          <a:prstGeom prst="rect">
            <a:avLst/>
          </a:prstGeom>
        </p:spPr>
      </p:pic>
      <p:pic>
        <p:nvPicPr>
          <p:cNvPr id="88" name="Graphic 87" descr="Man">
            <a:extLst>
              <a:ext uri="{FF2B5EF4-FFF2-40B4-BE49-F238E27FC236}">
                <a16:creationId xmlns:a16="http://schemas.microsoft.com/office/drawing/2014/main" id="{E96F185D-BE29-47EA-B43C-FC8B853B48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756590"/>
            <a:ext cx="367922" cy="354990"/>
          </a:xfrm>
          <a:prstGeom prst="rect">
            <a:avLst/>
          </a:prstGeom>
        </p:spPr>
      </p:pic>
      <p:pic>
        <p:nvPicPr>
          <p:cNvPr id="89" name="Graphic 88" descr="Man">
            <a:extLst>
              <a:ext uri="{FF2B5EF4-FFF2-40B4-BE49-F238E27FC236}">
                <a16:creationId xmlns:a16="http://schemas.microsoft.com/office/drawing/2014/main" id="{CCF89796-3D40-46AF-A701-0FB846A6A0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3111580"/>
            <a:ext cx="367922" cy="354990"/>
          </a:xfrm>
          <a:prstGeom prst="rect">
            <a:avLst/>
          </a:prstGeom>
        </p:spPr>
      </p:pic>
      <p:pic>
        <p:nvPicPr>
          <p:cNvPr id="90" name="Graphic 89" descr="Man">
            <a:extLst>
              <a:ext uri="{FF2B5EF4-FFF2-40B4-BE49-F238E27FC236}">
                <a16:creationId xmlns:a16="http://schemas.microsoft.com/office/drawing/2014/main" id="{D45C40C6-D13B-48A1-B43E-BDF2421A12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507624"/>
            <a:ext cx="367922" cy="354990"/>
          </a:xfrm>
          <a:prstGeom prst="rect">
            <a:avLst/>
          </a:prstGeom>
        </p:spPr>
      </p:pic>
      <p:pic>
        <p:nvPicPr>
          <p:cNvPr id="91" name="Graphic 90" descr="Man">
            <a:extLst>
              <a:ext uri="{FF2B5EF4-FFF2-40B4-BE49-F238E27FC236}">
                <a16:creationId xmlns:a16="http://schemas.microsoft.com/office/drawing/2014/main" id="{15ABB4F5-3F03-4CE5-BD5D-D50EFBB827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862614"/>
            <a:ext cx="367922" cy="354990"/>
          </a:xfrm>
          <a:prstGeom prst="rect">
            <a:avLst/>
          </a:prstGeom>
        </p:spPr>
      </p:pic>
      <p:pic>
        <p:nvPicPr>
          <p:cNvPr id="92" name="Graphic 91" descr="Man">
            <a:extLst>
              <a:ext uri="{FF2B5EF4-FFF2-40B4-BE49-F238E27FC236}">
                <a16:creationId xmlns:a16="http://schemas.microsoft.com/office/drawing/2014/main" id="{ABF38E92-4217-4A2D-9E97-F789913AA0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258658"/>
            <a:ext cx="367922" cy="354990"/>
          </a:xfrm>
          <a:prstGeom prst="rect">
            <a:avLst/>
          </a:prstGeom>
        </p:spPr>
      </p:pic>
      <p:pic>
        <p:nvPicPr>
          <p:cNvPr id="93" name="Graphic 92" descr="Man">
            <a:extLst>
              <a:ext uri="{FF2B5EF4-FFF2-40B4-BE49-F238E27FC236}">
                <a16:creationId xmlns:a16="http://schemas.microsoft.com/office/drawing/2014/main" id="{55624913-2CAD-4258-A519-AE591A1006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654702"/>
            <a:ext cx="367922" cy="354990"/>
          </a:xfrm>
          <a:prstGeom prst="rect">
            <a:avLst/>
          </a:prstGeom>
        </p:spPr>
      </p:pic>
      <p:pic>
        <p:nvPicPr>
          <p:cNvPr id="94" name="Graphic 93" descr="Man">
            <a:extLst>
              <a:ext uri="{FF2B5EF4-FFF2-40B4-BE49-F238E27FC236}">
                <a16:creationId xmlns:a16="http://schemas.microsoft.com/office/drawing/2014/main" id="{FAF97A49-8B62-4576-9EA9-382E28A903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5009692"/>
            <a:ext cx="367922" cy="354990"/>
          </a:xfrm>
          <a:prstGeom prst="rect">
            <a:avLst/>
          </a:prstGeom>
        </p:spPr>
      </p:pic>
      <p:pic>
        <p:nvPicPr>
          <p:cNvPr id="95" name="Graphic 94" descr="Man">
            <a:extLst>
              <a:ext uri="{FF2B5EF4-FFF2-40B4-BE49-F238E27FC236}">
                <a16:creationId xmlns:a16="http://schemas.microsoft.com/office/drawing/2014/main" id="{F79C30C6-F5C8-4871-BE10-FE981B0FCE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609512"/>
            <a:ext cx="367922" cy="354990"/>
          </a:xfrm>
          <a:prstGeom prst="rect">
            <a:avLst/>
          </a:prstGeom>
        </p:spPr>
      </p:pic>
      <p:pic>
        <p:nvPicPr>
          <p:cNvPr id="96" name="Graphic 95" descr="Man">
            <a:extLst>
              <a:ext uri="{FF2B5EF4-FFF2-40B4-BE49-F238E27FC236}">
                <a16:creationId xmlns:a16="http://schemas.microsoft.com/office/drawing/2014/main" id="{AE61D160-B1EF-4C19-AAC1-C940A11378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964502"/>
            <a:ext cx="367922" cy="354990"/>
          </a:xfrm>
          <a:prstGeom prst="rect">
            <a:avLst/>
          </a:prstGeom>
        </p:spPr>
      </p:pic>
      <p:pic>
        <p:nvPicPr>
          <p:cNvPr id="97" name="Graphic 96" descr="Man">
            <a:extLst>
              <a:ext uri="{FF2B5EF4-FFF2-40B4-BE49-F238E27FC236}">
                <a16:creationId xmlns:a16="http://schemas.microsoft.com/office/drawing/2014/main" id="{0C090678-C16F-45DE-82BF-43A4325715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360546"/>
            <a:ext cx="367922" cy="354990"/>
          </a:xfrm>
          <a:prstGeom prst="rect">
            <a:avLst/>
          </a:prstGeom>
        </p:spPr>
      </p:pic>
      <p:pic>
        <p:nvPicPr>
          <p:cNvPr id="98" name="Graphic 97" descr="Man">
            <a:extLst>
              <a:ext uri="{FF2B5EF4-FFF2-40B4-BE49-F238E27FC236}">
                <a16:creationId xmlns:a16="http://schemas.microsoft.com/office/drawing/2014/main" id="{96C82333-0914-461A-AC5B-9926A0BB9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756590"/>
            <a:ext cx="367922" cy="354990"/>
          </a:xfrm>
          <a:prstGeom prst="rect">
            <a:avLst/>
          </a:prstGeom>
        </p:spPr>
      </p:pic>
      <p:pic>
        <p:nvPicPr>
          <p:cNvPr id="99" name="Graphic 98" descr="Man">
            <a:extLst>
              <a:ext uri="{FF2B5EF4-FFF2-40B4-BE49-F238E27FC236}">
                <a16:creationId xmlns:a16="http://schemas.microsoft.com/office/drawing/2014/main" id="{2142D5A3-3C35-46EC-83A8-ECF46E6D796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721" y="3111580"/>
            <a:ext cx="367922" cy="354990"/>
          </a:xfrm>
          <a:prstGeom prst="rect">
            <a:avLst/>
          </a:prstGeom>
        </p:spPr>
      </p:pic>
      <p:pic>
        <p:nvPicPr>
          <p:cNvPr id="100" name="Graphic 99" descr="Man">
            <a:extLst>
              <a:ext uri="{FF2B5EF4-FFF2-40B4-BE49-F238E27FC236}">
                <a16:creationId xmlns:a16="http://schemas.microsoft.com/office/drawing/2014/main" id="{3407C696-0509-471E-B04E-C3A6F64301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507624"/>
            <a:ext cx="367922" cy="354990"/>
          </a:xfrm>
          <a:prstGeom prst="rect">
            <a:avLst/>
          </a:prstGeom>
        </p:spPr>
      </p:pic>
      <p:pic>
        <p:nvPicPr>
          <p:cNvPr id="101" name="Graphic 100" descr="Man">
            <a:extLst>
              <a:ext uri="{FF2B5EF4-FFF2-40B4-BE49-F238E27FC236}">
                <a16:creationId xmlns:a16="http://schemas.microsoft.com/office/drawing/2014/main" id="{FDFB43F7-3AAA-42A2-B156-3BBEC71B12C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862614"/>
            <a:ext cx="367922" cy="354990"/>
          </a:xfrm>
          <a:prstGeom prst="rect">
            <a:avLst/>
          </a:prstGeom>
        </p:spPr>
      </p:pic>
      <p:pic>
        <p:nvPicPr>
          <p:cNvPr id="102" name="Graphic 101" descr="Man">
            <a:extLst>
              <a:ext uri="{FF2B5EF4-FFF2-40B4-BE49-F238E27FC236}">
                <a16:creationId xmlns:a16="http://schemas.microsoft.com/office/drawing/2014/main" id="{7E9126FE-6D9D-4C1B-9588-91558FC6E4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258658"/>
            <a:ext cx="367922" cy="354990"/>
          </a:xfrm>
          <a:prstGeom prst="rect">
            <a:avLst/>
          </a:prstGeom>
        </p:spPr>
      </p:pic>
      <p:pic>
        <p:nvPicPr>
          <p:cNvPr id="103" name="Graphic 102" descr="Man">
            <a:extLst>
              <a:ext uri="{FF2B5EF4-FFF2-40B4-BE49-F238E27FC236}">
                <a16:creationId xmlns:a16="http://schemas.microsoft.com/office/drawing/2014/main" id="{A9ADF571-CC79-45CB-A55A-F70A6B3A70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654702"/>
            <a:ext cx="367922" cy="354990"/>
          </a:xfrm>
          <a:prstGeom prst="rect">
            <a:avLst/>
          </a:prstGeom>
        </p:spPr>
      </p:pic>
      <p:pic>
        <p:nvPicPr>
          <p:cNvPr id="104" name="Graphic 103" descr="Man">
            <a:extLst>
              <a:ext uri="{FF2B5EF4-FFF2-40B4-BE49-F238E27FC236}">
                <a16:creationId xmlns:a16="http://schemas.microsoft.com/office/drawing/2014/main" id="{4E4A11CF-D4EB-4CC4-9A6B-52124FB9BF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90721" y="5009692"/>
            <a:ext cx="367922" cy="354990"/>
          </a:xfrm>
          <a:prstGeom prst="rect">
            <a:avLst/>
          </a:prstGeom>
        </p:spPr>
      </p:pic>
      <p:sp>
        <p:nvSpPr>
          <p:cNvPr id="105" name="Circle: Hollow 104">
            <a:extLst>
              <a:ext uri="{FF2B5EF4-FFF2-40B4-BE49-F238E27FC236}">
                <a16:creationId xmlns:a16="http://schemas.microsoft.com/office/drawing/2014/main" id="{015BDD56-003E-4ED8-9432-EA83FBA27A46}"/>
              </a:ext>
            </a:extLst>
          </p:cNvPr>
          <p:cNvSpPr/>
          <p:nvPr/>
        </p:nvSpPr>
        <p:spPr>
          <a:xfrm>
            <a:off x="9190722" y="5009692"/>
            <a:ext cx="367922" cy="354990"/>
          </a:xfrm>
          <a:prstGeom prst="donut">
            <a:avLst>
              <a:gd name="adj" fmla="val 41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TextBox 109">
            <a:extLst>
              <a:ext uri="{FF2B5EF4-FFF2-40B4-BE49-F238E27FC236}">
                <a16:creationId xmlns:a16="http://schemas.microsoft.com/office/drawing/2014/main" id="{AC3E32D2-6C7D-4642-9ABD-76C6FF16880D}"/>
              </a:ext>
            </a:extLst>
          </p:cNvPr>
          <p:cNvSpPr txBox="1"/>
          <p:nvPr/>
        </p:nvSpPr>
        <p:spPr>
          <a:xfrm>
            <a:off x="8639129" y="5405736"/>
            <a:ext cx="2484279" cy="847017"/>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Prediction</a:t>
            </a:r>
          </a:p>
          <a:p>
            <a:pPr algn="l"/>
            <a:r>
              <a:rPr lang="en-US" sz="1400" dirty="0">
                <a:solidFill>
                  <a:srgbClr val="FF0000"/>
                </a:solidFill>
                <a:latin typeface="Consolas" panose="020B0609020204030204" pitchFamily="49" charset="0"/>
                <a:cs typeface="Segoe UI" panose="020B0502040204020203" pitchFamily="34" charset="0"/>
              </a:rPr>
              <a:t>This employee is named “Michael”</a:t>
            </a:r>
          </a:p>
          <a:p>
            <a:pPr algn="l"/>
            <a:r>
              <a:rPr lang="en-US" sz="1400" dirty="0">
                <a:solidFill>
                  <a:srgbClr val="FF0000"/>
                </a:solidFill>
                <a:latin typeface="Consolas" panose="020B0609020204030204" pitchFamily="49" charset="0"/>
                <a:cs typeface="Segoe UI" panose="020B0502040204020203" pitchFamily="34" charset="0"/>
              </a:rPr>
              <a:t>This employee will quit</a:t>
            </a:r>
          </a:p>
        </p:txBody>
      </p:sp>
      <p:sp>
        <p:nvSpPr>
          <p:cNvPr id="111" name="TextBox 110">
            <a:extLst>
              <a:ext uri="{FF2B5EF4-FFF2-40B4-BE49-F238E27FC236}">
                <a16:creationId xmlns:a16="http://schemas.microsoft.com/office/drawing/2014/main" id="{5F0BD9E7-6A0D-4956-862E-31886D0D6EE9}"/>
              </a:ext>
            </a:extLst>
          </p:cNvPr>
          <p:cNvSpPr txBox="1"/>
          <p:nvPr/>
        </p:nvSpPr>
        <p:spPr>
          <a:xfrm>
            <a:off x="7206343" y="3080248"/>
            <a:ext cx="2085559" cy="1308871"/>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This employee quits</a:t>
            </a:r>
          </a:p>
          <a:p>
            <a:pPr algn="l"/>
            <a:r>
              <a:rPr lang="en-US" sz="1400" dirty="0">
                <a:solidFill>
                  <a:srgbClr val="FF0000"/>
                </a:solidFill>
                <a:latin typeface="Consolas" panose="020B0609020204030204" pitchFamily="49" charset="0"/>
                <a:cs typeface="Segoe UI" panose="020B0502040204020203" pitchFamily="34" charset="0"/>
              </a:rPr>
              <a:t>Prediction was wrong</a:t>
            </a:r>
          </a:p>
          <a:p>
            <a:pPr algn="l"/>
            <a:r>
              <a:rPr lang="en-US" sz="1400" dirty="0">
                <a:solidFill>
                  <a:srgbClr val="FF0000"/>
                </a:solidFill>
                <a:latin typeface="Consolas" panose="020B0609020204030204" pitchFamily="49" charset="0"/>
                <a:cs typeface="Segoe UI" panose="020B0502040204020203" pitchFamily="34" charset="0"/>
              </a:rPr>
              <a:t>But I’m still 98% </a:t>
            </a:r>
          </a:p>
          <a:p>
            <a:pPr algn="l"/>
            <a:r>
              <a:rPr lang="en-US" sz="1400" dirty="0">
                <a:solidFill>
                  <a:srgbClr val="FF0000"/>
                </a:solidFill>
                <a:latin typeface="Consolas" panose="020B0609020204030204" pitchFamily="49" charset="0"/>
                <a:cs typeface="Segoe UI" panose="020B0502040204020203" pitchFamily="34" charset="0"/>
              </a:rPr>
              <a:t>accurate!</a:t>
            </a:r>
          </a:p>
        </p:txBody>
      </p:sp>
      <p:sp>
        <p:nvSpPr>
          <p:cNvPr id="109" name="Rectangle 108">
            <a:extLst>
              <a:ext uri="{FF2B5EF4-FFF2-40B4-BE49-F238E27FC236}">
                <a16:creationId xmlns:a16="http://schemas.microsoft.com/office/drawing/2014/main" id="{CCDCC4F2-101D-4644-AFF0-AE0786E64B34}"/>
              </a:ext>
            </a:extLst>
          </p:cNvPr>
          <p:cNvSpPr/>
          <p:nvPr/>
        </p:nvSpPr>
        <p:spPr>
          <a:xfrm>
            <a:off x="481412" y="4258658"/>
            <a:ext cx="6981274" cy="223946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523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5" grpId="0" animBg="1"/>
      <p:bldP spid="110" grpId="0"/>
      <p:bldP spid="111" grpId="0"/>
      <p:bldP spid="109"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79"/>
            <a:ext cx="6075537" cy="4672753"/>
          </a:xfrm>
        </p:spPr>
        <p:txBody>
          <a:bodyPr>
            <a:normAutofit fontScale="92500" lnSpcReduction="10000"/>
          </a:bodyPr>
          <a:lstStyle/>
          <a:p>
            <a:r>
              <a:rPr lang="en-US" dirty="0"/>
              <a:t>As seen in the previous example, </a:t>
            </a:r>
            <a:r>
              <a:rPr lang="en-US" b="1" dirty="0">
                <a:solidFill>
                  <a:srgbClr val="FF0000"/>
                </a:solidFill>
              </a:rPr>
              <a:t>accuracy</a:t>
            </a:r>
            <a:r>
              <a:rPr lang="en-US" dirty="0"/>
              <a:t> (the rate of correct labeling) can be a misleading measure of performance, especially in classification problems with class imbalance. </a:t>
            </a:r>
          </a:p>
          <a:p>
            <a:r>
              <a:rPr lang="en-US" dirty="0"/>
              <a:t>A better way to evaluate classification models is the </a:t>
            </a:r>
            <a:r>
              <a:rPr lang="en-US" b="1" dirty="0">
                <a:solidFill>
                  <a:srgbClr val="FF0000"/>
                </a:solidFill>
              </a:rPr>
              <a:t>confusion matrix</a:t>
            </a:r>
            <a:r>
              <a:rPr lang="en-US" dirty="0"/>
              <a:t>, which keeps track of </a:t>
            </a:r>
            <a:r>
              <a:rPr lang="en-US" b="1" dirty="0">
                <a:solidFill>
                  <a:srgbClr val="FF0000"/>
                </a:solidFill>
              </a:rPr>
              <a:t>false positives</a:t>
            </a:r>
            <a:r>
              <a:rPr lang="en-US" dirty="0"/>
              <a:t> (Type I Error) and </a:t>
            </a:r>
            <a:r>
              <a:rPr lang="en-US" b="1" dirty="0">
                <a:solidFill>
                  <a:srgbClr val="FF0000"/>
                </a:solidFill>
              </a:rPr>
              <a:t>false negatives </a:t>
            </a:r>
            <a:r>
              <a:rPr lang="en-US" dirty="0"/>
              <a:t>(Type II Error).</a:t>
            </a:r>
          </a:p>
          <a:p>
            <a:r>
              <a:rPr lang="en-US" dirty="0"/>
              <a:t>We want to evaluate how many employees who were predicted to quit actually did quit (</a:t>
            </a:r>
            <a:r>
              <a:rPr lang="en-US" b="1" dirty="0">
                <a:solidFill>
                  <a:srgbClr val="FF0000"/>
                </a:solidFill>
              </a:rPr>
              <a:t>true positives</a:t>
            </a:r>
            <a:r>
              <a:rPr lang="en-US" dirty="0"/>
              <a:t>).</a:t>
            </a:r>
          </a:p>
          <a:p>
            <a:r>
              <a:rPr lang="en-US" dirty="0"/>
              <a:t>Conversely, we also want to evaluate how many employees who were predicted to stay actually did stay (</a:t>
            </a:r>
            <a:r>
              <a:rPr lang="en-US" b="1" dirty="0">
                <a:solidFill>
                  <a:srgbClr val="FF0000"/>
                </a:solidFill>
              </a:rPr>
              <a:t>true negatives</a:t>
            </a:r>
            <a:r>
              <a:rPr lang="en-US" dirty="0"/>
              <a:t>). </a:t>
            </a:r>
          </a:p>
        </p:txBody>
      </p:sp>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6660446" y="1440180"/>
          <a:ext cx="4792132" cy="1920240"/>
        </p:xfrm>
        <a:graphic>
          <a:graphicData uri="http://schemas.openxmlformats.org/drawingml/2006/table">
            <a:tbl>
              <a:tblPr firstRow="1" bandRow="1">
                <a:tableStyleId>{5C22544A-7EE6-4342-B048-85BDC9FD1C3A}</a:tableStyleId>
              </a:tblPr>
              <a:tblGrid>
                <a:gridCol w="1611096">
                  <a:extLst>
                    <a:ext uri="{9D8B030D-6E8A-4147-A177-3AD203B41FA5}">
                      <a16:colId xmlns:a16="http://schemas.microsoft.com/office/drawing/2014/main" val="1537132686"/>
                    </a:ext>
                  </a:extLst>
                </a:gridCol>
                <a:gridCol w="1628738">
                  <a:extLst>
                    <a:ext uri="{9D8B030D-6E8A-4147-A177-3AD203B41FA5}">
                      <a16:colId xmlns:a16="http://schemas.microsoft.com/office/drawing/2014/main" val="3128004197"/>
                    </a:ext>
                  </a:extLst>
                </a:gridCol>
                <a:gridCol w="1552298">
                  <a:extLst>
                    <a:ext uri="{9D8B030D-6E8A-4147-A177-3AD203B41FA5}">
                      <a16:colId xmlns:a16="http://schemas.microsoft.com/office/drawing/2014/main" val="340445986"/>
                    </a:ext>
                  </a:extLst>
                </a:gridCol>
              </a:tblGrid>
              <a:tr h="370840">
                <a:tc>
                  <a:txBody>
                    <a:bodyPr/>
                    <a:lstStyle/>
                    <a:p>
                      <a:endParaRPr lang="en-US"/>
                    </a:p>
                  </a:txBody>
                  <a:tcPr/>
                </a:tc>
                <a:tc>
                  <a:txBody>
                    <a:bodyPr/>
                    <a:lstStyle/>
                    <a:p>
                      <a:r>
                        <a:rPr lang="en-US" dirty="0"/>
                        <a:t>Actually Quits (True)</a:t>
                      </a:r>
                    </a:p>
                  </a:txBody>
                  <a:tcPr/>
                </a:tc>
                <a:tc>
                  <a:txBody>
                    <a:bodyPr/>
                    <a:lstStyle/>
                    <a:p>
                      <a:r>
                        <a:rPr lang="en-US" dirty="0"/>
                        <a:t>Actually Stays (False)</a:t>
                      </a:r>
                    </a:p>
                  </a:txBody>
                  <a:tcPr/>
                </a:tc>
                <a:extLst>
                  <a:ext uri="{0D108BD9-81ED-4DB2-BD59-A6C34878D82A}">
                    <a16:rowId xmlns:a16="http://schemas.microsoft.com/office/drawing/2014/main" val="151212993"/>
                  </a:ext>
                </a:extLst>
              </a:tr>
              <a:tr h="370840">
                <a:tc>
                  <a:txBody>
                    <a:bodyPr/>
                    <a:lstStyle/>
                    <a:p>
                      <a:r>
                        <a:rPr lang="en-US" dirty="0"/>
                        <a:t>Predicted will quit (True)</a:t>
                      </a:r>
                    </a:p>
                  </a:txBody>
                  <a:tcP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754122203"/>
                  </a:ext>
                </a:extLst>
              </a:tr>
              <a:tr h="370840">
                <a:tc>
                  <a:txBody>
                    <a:bodyPr/>
                    <a:lstStyle/>
                    <a:p>
                      <a:r>
                        <a:rPr lang="en-US" dirty="0"/>
                        <a:t>Predicted will stay (False)</a:t>
                      </a:r>
                    </a:p>
                  </a:txBody>
                  <a:tcPr/>
                </a:tc>
                <a:tc>
                  <a:txBody>
                    <a:bodyPr/>
                    <a:lstStyle/>
                    <a:p>
                      <a:pPr algn="ctr"/>
                      <a:r>
                        <a:rPr lang="en-US" dirty="0"/>
                        <a:t>1</a:t>
                      </a:r>
                    </a:p>
                  </a:txBody>
                  <a:tcPr anchor="ctr"/>
                </a:tc>
                <a:tc>
                  <a:txBody>
                    <a:bodyPr/>
                    <a:lstStyle/>
                    <a:p>
                      <a:pPr algn="ctr"/>
                      <a:r>
                        <a:rPr lang="en-US" dirty="0"/>
                        <a:t>98</a:t>
                      </a:r>
                    </a:p>
                  </a:txBody>
                  <a:tcPr anchor="ctr"/>
                </a:tc>
                <a:extLst>
                  <a:ext uri="{0D108BD9-81ED-4DB2-BD59-A6C34878D82A}">
                    <a16:rowId xmlns:a16="http://schemas.microsoft.com/office/drawing/2014/main" val="3070146140"/>
                  </a:ext>
                </a:extLst>
              </a:tr>
            </a:tbl>
          </a:graphicData>
        </a:graphic>
      </p:graphicFrame>
    </p:spTree>
    <p:extLst>
      <p:ext uri="{BB962C8B-B14F-4D97-AF65-F5344CB8AC3E}">
        <p14:creationId xmlns:p14="http://schemas.microsoft.com/office/powerpoint/2010/main" val="81884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80"/>
            <a:ext cx="10711238" cy="3972842"/>
          </a:xfrm>
        </p:spPr>
        <p:txBody>
          <a:bodyPr>
            <a:normAutofit/>
          </a:bodyPr>
          <a:lstStyle/>
          <a:p>
            <a:r>
              <a:rPr lang="en-US" dirty="0"/>
              <a:t>From the confusion matrix, we can derive all sorts of useful metrics beyond just accuracy. </a:t>
            </a:r>
          </a:p>
          <a:p>
            <a:r>
              <a:rPr lang="en-US" dirty="0"/>
              <a:t>We can easily see that </a:t>
            </a:r>
            <a:r>
              <a:rPr lang="en-US" b="1" dirty="0">
                <a:solidFill>
                  <a:srgbClr val="FF0000"/>
                </a:solidFill>
              </a:rPr>
              <a:t>precision</a:t>
            </a:r>
            <a:r>
              <a:rPr lang="en-US" dirty="0"/>
              <a:t> (how accurate positive predictions were) and </a:t>
            </a:r>
            <a:r>
              <a:rPr lang="en-US" b="1" dirty="0">
                <a:solidFill>
                  <a:srgbClr val="FF0000"/>
                </a:solidFill>
              </a:rPr>
              <a:t>sensitivity</a:t>
            </a:r>
            <a:r>
              <a:rPr lang="en-US" dirty="0"/>
              <a:t> (rate of identified positives) are 0, meaning this machine learning model fails entirely at positive predictions.</a:t>
            </a:r>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48641">
                    <a:tc>
                      <a:txBody>
                        <a:bodyPr/>
                        <a:lstStyle/>
                        <a:p>
                          <a:endParaRPr lang="en-US"/>
                        </a:p>
                      </a:txBody>
                      <a:tcPr/>
                    </a:tc>
                    <a:tc>
                      <a:txBody>
                        <a:bodyPr/>
                        <a:lstStyle/>
                        <a:p>
                          <a:r>
                            <a:rPr lang="en-US" dirty="0"/>
                            <a:t>Actually Quits </a:t>
                          </a:r>
                        </a:p>
                      </a:txBody>
                      <a:tcPr/>
                    </a:tc>
                    <a:tc>
                      <a:txBody>
                        <a:bodyPr/>
                        <a:lstStyle/>
                        <a:p>
                          <a:r>
                            <a:rPr lang="en-US" dirty="0"/>
                            <a:t>Actually Stays</a:t>
                          </a:r>
                        </a:p>
                      </a:txBody>
                      <a:tcPr/>
                    </a:tc>
                    <a:tc>
                      <a:txBody>
                        <a:bodyPr/>
                        <a:lstStyle/>
                        <a:p>
                          <a:endParaRPr lang="en-US" dirty="0"/>
                        </a:p>
                      </a:txBody>
                      <a:tcPr/>
                    </a:tc>
                    <a:extLst>
                      <a:ext uri="{0D108BD9-81ED-4DB2-BD59-A6C34878D82A}">
                        <a16:rowId xmlns:a16="http://schemas.microsoft.com/office/drawing/2014/main" val="151212993"/>
                      </a:ext>
                    </a:extLst>
                  </a:tr>
                  <a:tr h="697350">
                    <a:tc>
                      <a:txBody>
                        <a:bodyPr/>
                        <a:lstStyle/>
                        <a:p>
                          <a:r>
                            <a:rPr lang="en-US" dirty="0"/>
                            <a:t>Predicted will quit </a:t>
                          </a:r>
                        </a:p>
                      </a:txBody>
                      <a:tcPr/>
                    </a:tc>
                    <a:tc>
                      <a:txBody>
                        <a:bodyPr/>
                        <a:lstStyle/>
                        <a:p>
                          <a:pPr algn="ctr"/>
                          <a:r>
                            <a:rPr lang="en-US" dirty="0"/>
                            <a:t>0 (TP)</a:t>
                          </a:r>
                        </a:p>
                      </a:txBody>
                      <a:tcPr anchor="ctr"/>
                    </a:tc>
                    <a:tc>
                      <a:txBody>
                        <a:bodyPr/>
                        <a:lstStyle/>
                        <a:p>
                          <a:pPr algn="ctr"/>
                          <a:r>
                            <a:rPr lang="en-US" dirty="0"/>
                            <a:t>1 (FN)</a:t>
                          </a:r>
                        </a:p>
                      </a:txBody>
                      <a:tcPr anchor="ctr"/>
                    </a:tc>
                    <a:tc>
                      <a:txBody>
                        <a:bodyPr/>
                        <a:lstStyle/>
                        <a:p>
                          <a:pPr algn="ctr"/>
                          <a:r>
                            <a:rPr lang="en-US" sz="1400" b="1" dirty="0"/>
                            <a:t>Sensitivity</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𝑇𝑃</m:t>
                                  </m:r>
                                </m:num>
                                <m:den>
                                  <m:r>
                                    <a:rPr lang="en-US" sz="1400" b="0" i="1" smtClean="0">
                                      <a:latin typeface="Cambria Math" panose="02040503050406030204" pitchFamily="18" charset="0"/>
                                    </a:rPr>
                                    <m:t>𝑇𝑃</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0</m:t>
                                  </m:r>
                                </m:num>
                                <m:den>
                                  <m:r>
                                    <a:rPr lang="en-US" sz="1400" b="0" i="1" baseline="0" smtClean="0">
                                      <a:latin typeface="Cambria Math" panose="02040503050406030204" pitchFamily="18" charset="0"/>
                                    </a:rPr>
                                    <m:t>0+1</m:t>
                                  </m:r>
                                </m:den>
                              </m:f>
                              <m:r>
                                <a:rPr lang="en-US" sz="1400" b="0" i="1" baseline="0" smtClean="0">
                                  <a:latin typeface="Cambria Math" panose="02040503050406030204" pitchFamily="18" charset="0"/>
                                </a:rPr>
                                <m:t>=0</m:t>
                              </m:r>
                            </m:oMath>
                          </a14:m>
                          <a:endParaRPr lang="en-US" dirty="0"/>
                        </a:p>
                      </a:txBody>
                      <a:tcPr anchor="ctr"/>
                    </a:tc>
                    <a:extLst>
                      <a:ext uri="{0D108BD9-81ED-4DB2-BD59-A6C34878D82A}">
                        <a16:rowId xmlns:a16="http://schemas.microsoft.com/office/drawing/2014/main" val="2754122203"/>
                      </a:ext>
                    </a:extLst>
                  </a:tr>
                  <a:tr h="755567">
                    <a:tc>
                      <a:txBody>
                        <a:bodyPr/>
                        <a:lstStyle/>
                        <a:p>
                          <a:r>
                            <a:rPr lang="en-US" dirty="0"/>
                            <a:t>Predicted will stay</a:t>
                          </a:r>
                        </a:p>
                      </a:txBody>
                      <a:tcPr/>
                    </a:tc>
                    <a:tc>
                      <a:txBody>
                        <a:bodyPr/>
                        <a:lstStyle/>
                        <a:p>
                          <a:pPr algn="ctr"/>
                          <a:r>
                            <a:rPr lang="en-US" dirty="0"/>
                            <a:t>1 (FP)</a:t>
                          </a:r>
                        </a:p>
                      </a:txBody>
                      <a:tcPr anchor="ctr"/>
                    </a:tc>
                    <a:tc>
                      <a:txBody>
                        <a:bodyPr/>
                        <a:lstStyle/>
                        <a:p>
                          <a:pPr algn="ctr"/>
                          <a:r>
                            <a:rPr lang="en-US" dirty="0"/>
                            <a:t>98 (TN)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Specificity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=.989</m:t>
                              </m:r>
                            </m:oMath>
                          </a14:m>
                          <a:endParaRPr lang="en-US" dirty="0"/>
                        </a:p>
                      </a:txBody>
                      <a:tcPr anchor="ct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dirty="0">
                            <a:solidFill>
                              <a:schemeClr val="dk1"/>
                            </a:solidFill>
                            <a:latin typeface="+mn-lt"/>
                            <a:ea typeface="+mn-ea"/>
                            <a:cs typeface="+mn-cs"/>
                          </a:endParaRPr>
                        </a:p>
                      </a:txBody>
                      <a:tcPr/>
                    </a:tc>
                    <a:tc>
                      <a:txBody>
                        <a:bodyPr/>
                        <a:lstStyle/>
                        <a:p>
                          <a:pPr marL="0" algn="ctr" defTabSz="914400" rtl="0" eaLnBrk="1" latinLnBrk="0" hangingPunct="1"/>
                          <a:r>
                            <a:rPr lang="en-US" sz="1400" b="1" kern="1200" dirty="0">
                              <a:solidFill>
                                <a:schemeClr val="dk1"/>
                              </a:solidFill>
                              <a:latin typeface="+mn-lt"/>
                              <a:ea typeface="+mn-ea"/>
                              <a:cs typeface="+mn-cs"/>
                            </a:rPr>
                            <a:t>Precision</a:t>
                          </a:r>
                        </a:p>
                        <a:p>
                          <a:pPr marL="0" algn="ctr" defTabSz="914400" rtl="0" eaLnBrk="1" latinLnBrk="0" hangingPunct="1"/>
                          <a:endParaRPr lang="en-US" sz="1400" b="1" kern="1200" dirty="0">
                            <a:solidFill>
                              <a:schemeClr val="dk1"/>
                            </a:solidFill>
                            <a:latin typeface="+mn-lt"/>
                            <a:ea typeface="+mn-ea"/>
                            <a:cs typeface="+mn-cs"/>
                          </a:endParaRPr>
                        </a:p>
                        <a:p>
                          <a:pPr marL="0" algn="ctr" defTabSz="914400" rtl="0" eaLnBrk="1" latinLnBrk="0" hangingPunct="1"/>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𝑇𝑃</m:t>
                                  </m:r>
                                </m:num>
                                <m:den>
                                  <m:r>
                                    <a:rPr lang="en-US" sz="1400" b="1" kern="1200" smtClean="0">
                                      <a:solidFill>
                                        <a:schemeClr val="dk1"/>
                                      </a:solidFill>
                                      <a:latin typeface="Cambria Math" panose="02040503050406030204" pitchFamily="18" charset="0"/>
                                      <a:ea typeface="+mn-ea"/>
                                      <a:cs typeface="+mn-cs"/>
                                    </a:rPr>
                                    <m:t>𝑇𝑃</m:t>
                                  </m:r>
                                  <m:r>
                                    <a:rPr lang="en-US" sz="1400" b="1" kern="1200" smtClean="0">
                                      <a:solidFill>
                                        <a:schemeClr val="dk1"/>
                                      </a:solidFill>
                                      <a:latin typeface="Cambria Math" panose="02040503050406030204" pitchFamily="18" charset="0"/>
                                      <a:ea typeface="+mn-ea"/>
                                      <a:cs typeface="+mn-cs"/>
                                    </a:rPr>
                                    <m:t>+</m:t>
                                  </m:r>
                                  <m:r>
                                    <a:rPr lang="en-US" sz="1400" b="1" kern="1200" smtClean="0">
                                      <a:solidFill>
                                        <a:schemeClr val="dk1"/>
                                      </a:solidFill>
                                      <a:latin typeface="Cambria Math" panose="02040503050406030204" pitchFamily="18" charset="0"/>
                                      <a:ea typeface="+mn-ea"/>
                                      <a:cs typeface="+mn-cs"/>
                                    </a:rPr>
                                    <m:t>𝐹𝑃</m:t>
                                  </m:r>
                                </m:den>
                              </m:f>
                            </m:oMath>
                          </a14:m>
                          <a:r>
                            <a:rPr lang="en-US" sz="1400" b="1" kern="1200" dirty="0">
                              <a:solidFill>
                                <a:schemeClr val="dk1"/>
                              </a:solidFill>
                              <a:latin typeface="+mn-lt"/>
                              <a:ea typeface="+mn-ea"/>
                              <a:cs typeface="+mn-cs"/>
                            </a:rPr>
                            <a:t> = </a:t>
                          </a:r>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0</m:t>
                                  </m:r>
                                </m:num>
                                <m:den>
                                  <m:r>
                                    <a:rPr lang="en-US" sz="1400" b="1" kern="1200" smtClean="0">
                                      <a:solidFill>
                                        <a:schemeClr val="dk1"/>
                                      </a:solidFill>
                                      <a:latin typeface="Cambria Math" panose="02040503050406030204" pitchFamily="18" charset="0"/>
                                      <a:ea typeface="+mn-ea"/>
                                      <a:cs typeface="+mn-cs"/>
                                    </a:rPr>
                                    <m:t>0+1</m:t>
                                  </m:r>
                                </m:den>
                              </m:f>
                            </m:oMath>
                          </a14:m>
                          <a:r>
                            <a:rPr lang="en-US" sz="1400" b="1" kern="1200" dirty="0">
                              <a:solidFill>
                                <a:schemeClr val="dk1"/>
                              </a:solidFill>
                              <a:latin typeface="+mn-lt"/>
                              <a:ea typeface="+mn-ea"/>
                              <a:cs typeface="+mn-cs"/>
                            </a:rPr>
                            <a:t> </a:t>
                          </a:r>
                          <a:r>
                            <a:rPr lang="en-US" sz="1400" b="0" kern="1200" dirty="0">
                              <a:solidFill>
                                <a:schemeClr val="dk1"/>
                              </a:solidFill>
                              <a:latin typeface="+mn-lt"/>
                              <a:ea typeface="+mn-ea"/>
                              <a:cs typeface="+mn-cs"/>
                            </a:rPr>
                            <a:t>= 0</a:t>
                          </a:r>
                        </a:p>
                        <a:p>
                          <a:pPr marL="0" algn="ctr" defTabSz="914400" rtl="0" eaLnBrk="1" latinLnBrk="0" hangingPunct="1"/>
                          <a:endParaRPr lang="en-US" sz="1400" b="1" kern="1200" dirty="0">
                            <a:solidFill>
                              <a:schemeClr val="dk1"/>
                            </a:solidFill>
                            <a:latin typeface="+mn-lt"/>
                            <a:ea typeface="+mn-ea"/>
                            <a:cs typeface="+mn-cs"/>
                          </a:endParaRPr>
                        </a:p>
                      </a:txBody>
                      <a:tcPr anchor="ctr"/>
                    </a:tc>
                    <a:tc>
                      <a:txBody>
                        <a:bodyPr/>
                        <a:lstStyle/>
                        <a:p>
                          <a:pPr algn="ctr"/>
                          <a:r>
                            <a:rPr lang="en-US" sz="1400" b="1" dirty="0"/>
                            <a:t>Negative Predicted Value</a:t>
                          </a:r>
                        </a:p>
                        <a:p>
                          <a:pPr algn="ctr"/>
                          <a:endParaRPr lang="en-US" sz="18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𝑇𝑁</m:t>
                                  </m:r>
                                </m:num>
                                <m:den>
                                  <m:r>
                                    <a:rPr lang="en-US" sz="1400" b="0" i="1" smtClean="0">
                                      <a:latin typeface="Cambria Math" panose="02040503050406030204" pitchFamily="18" charset="0"/>
                                    </a:rPr>
                                    <m:t>𝑇𝑁</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98</m:t>
                                  </m:r>
                                </m:num>
                                <m:den>
                                  <m:r>
                                    <a:rPr lang="en-US" sz="1400" b="0" i="1" baseline="0" smtClean="0">
                                      <a:latin typeface="Cambria Math" panose="02040503050406030204" pitchFamily="18" charset="0"/>
                                    </a:rPr>
                                    <m:t>98+1</m:t>
                                  </m:r>
                                </m:den>
                              </m:f>
                              <m:r>
                                <a:rPr lang="en-US" sz="1400" b="0" i="1" baseline="0" smtClean="0">
                                  <a:latin typeface="Cambria Math" panose="02040503050406030204" pitchFamily="18" charset="0"/>
                                </a:rPr>
                                <m:t>= .989</m:t>
                              </m:r>
                            </m:oMath>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Accuracy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98+0</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0+98+1+1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oMath>
                          </a14:m>
                          <a:endParaRPr lang="en-US" dirty="0"/>
                        </a:p>
                      </a:txBody>
                      <a:tcPr/>
                    </a:tc>
                    <a:extLst>
                      <a:ext uri="{0D108BD9-81ED-4DB2-BD59-A6C34878D82A}">
                        <a16:rowId xmlns:a16="http://schemas.microsoft.com/office/drawing/2014/main" val="1770421499"/>
                      </a:ext>
                    </a:extLst>
                  </a:tr>
                </a:tbl>
              </a:graphicData>
            </a:graphic>
          </p:graphicFrame>
        </mc:Choice>
        <mc:Fallback xmlns="">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extLst>
                  <p:ext uri="{D42A27DB-BD31-4B8C-83A1-F6EECF244321}">
                    <p14:modId xmlns:p14="http://schemas.microsoft.com/office/powerpoint/2010/main" val="2552629409"/>
                  </p:ext>
                </p:extLst>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65760">
                    <a:tc>
                      <a:txBody>
                        <a:bodyPr/>
                        <a:lstStyle/>
                        <a:p>
                          <a:endParaRPr lang="en-US"/>
                        </a:p>
                      </a:txBody>
                      <a:tcPr/>
                    </a:tc>
                    <a:tc>
                      <a:txBody>
                        <a:bodyPr/>
                        <a:lstStyle/>
                        <a:p>
                          <a:r>
                            <a:rPr lang="en-US"/>
                            <a:t>Actually Quits </a:t>
                          </a:r>
                        </a:p>
                      </a:txBody>
                      <a:tcPr/>
                    </a:tc>
                    <a:tc>
                      <a:txBody>
                        <a:bodyPr/>
                        <a:lstStyle/>
                        <a:p>
                          <a:r>
                            <a:rPr lang="en-US"/>
                            <a:t>Actually Stays</a:t>
                          </a:r>
                        </a:p>
                      </a:txBody>
                      <a:tcPr/>
                    </a:tc>
                    <a:tc>
                      <a:txBody>
                        <a:bodyPr/>
                        <a:lstStyle/>
                        <a:p>
                          <a:endParaRPr lang="en-US"/>
                        </a:p>
                      </a:txBody>
                      <a:tcPr/>
                    </a:tc>
                    <a:extLst>
                      <a:ext uri="{0D108BD9-81ED-4DB2-BD59-A6C34878D82A}">
                        <a16:rowId xmlns:a16="http://schemas.microsoft.com/office/drawing/2014/main" val="151212993"/>
                      </a:ext>
                    </a:extLst>
                  </a:tr>
                  <a:tr h="790702">
                    <a:tc>
                      <a:txBody>
                        <a:bodyPr/>
                        <a:lstStyle/>
                        <a:p>
                          <a:r>
                            <a:rPr lang="en-US"/>
                            <a:t>Predicted will quit </a:t>
                          </a:r>
                        </a:p>
                      </a:txBody>
                      <a:tcPr/>
                    </a:tc>
                    <a:tc>
                      <a:txBody>
                        <a:bodyPr/>
                        <a:lstStyle/>
                        <a:p>
                          <a:pPr algn="ctr"/>
                          <a:r>
                            <a:rPr lang="en-US"/>
                            <a:t>0 (TP)</a:t>
                          </a:r>
                        </a:p>
                      </a:txBody>
                      <a:tcPr anchor="ctr"/>
                    </a:tc>
                    <a:tc>
                      <a:txBody>
                        <a:bodyPr/>
                        <a:lstStyle/>
                        <a:p>
                          <a:pPr algn="ctr"/>
                          <a:r>
                            <a:rPr lang="en-US"/>
                            <a:t>1 (FN)</a:t>
                          </a:r>
                        </a:p>
                      </a:txBody>
                      <a:tcPr anchor="ctr"/>
                    </a:tc>
                    <a:tc>
                      <a:txBody>
                        <a:bodyPr/>
                        <a:lstStyle/>
                        <a:p>
                          <a:endParaRPr lang="en-US"/>
                        </a:p>
                      </a:txBody>
                      <a:tcPr anchor="ctr">
                        <a:blipFill>
                          <a:blip r:embed="rId2"/>
                          <a:stretch>
                            <a:fillRect l="-215130" t="-49231" r="-946" b="-243077"/>
                          </a:stretch>
                        </a:blipFill>
                      </a:tcPr>
                    </a:tc>
                    <a:extLst>
                      <a:ext uri="{0D108BD9-81ED-4DB2-BD59-A6C34878D82A}">
                        <a16:rowId xmlns:a16="http://schemas.microsoft.com/office/drawing/2014/main" val="2754122203"/>
                      </a:ext>
                    </a:extLst>
                  </a:tr>
                  <a:tr h="790829">
                    <a:tc>
                      <a:txBody>
                        <a:bodyPr/>
                        <a:lstStyle/>
                        <a:p>
                          <a:r>
                            <a:rPr lang="en-US"/>
                            <a:t>Predicted will stay</a:t>
                          </a:r>
                        </a:p>
                      </a:txBody>
                      <a:tcPr/>
                    </a:tc>
                    <a:tc>
                      <a:txBody>
                        <a:bodyPr/>
                        <a:lstStyle/>
                        <a:p>
                          <a:pPr algn="ctr"/>
                          <a:r>
                            <a:rPr lang="en-US"/>
                            <a:t>1 (FP)</a:t>
                          </a:r>
                        </a:p>
                      </a:txBody>
                      <a:tcPr anchor="ctr"/>
                    </a:tc>
                    <a:tc>
                      <a:txBody>
                        <a:bodyPr/>
                        <a:lstStyle/>
                        <a:p>
                          <a:pPr algn="ctr"/>
                          <a:r>
                            <a:rPr lang="en-US"/>
                            <a:t>98 (TN)</a:t>
                          </a:r>
                        </a:p>
                      </a:txBody>
                      <a:tcPr anchor="ctr"/>
                    </a:tc>
                    <a:tc>
                      <a:txBody>
                        <a:bodyPr/>
                        <a:lstStyle/>
                        <a:p>
                          <a:endParaRPr lang="en-US"/>
                        </a:p>
                      </a:txBody>
                      <a:tcPr anchor="ctr">
                        <a:blipFill>
                          <a:blip r:embed="rId2"/>
                          <a:stretch>
                            <a:fillRect l="-215130" t="-149231" r="-946" b="-143077"/>
                          </a:stretch>
                        </a:blipFill>
                      </a:tcP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a:solidFill>
                              <a:schemeClr val="dk1"/>
                            </a:solidFill>
                            <a:latin typeface="+mn-lt"/>
                            <a:ea typeface="+mn-ea"/>
                            <a:cs typeface="+mn-cs"/>
                          </a:endParaRPr>
                        </a:p>
                      </a:txBody>
                      <a:tcPr/>
                    </a:tc>
                    <a:tc>
                      <a:txBody>
                        <a:bodyPr/>
                        <a:lstStyle/>
                        <a:p>
                          <a:endParaRPr lang="en-US"/>
                        </a:p>
                      </a:txBody>
                      <a:tcPr anchor="ctr">
                        <a:blipFill>
                          <a:blip r:embed="rId2"/>
                          <a:stretch>
                            <a:fillRect l="-76868" t="-176087" r="-298932" b="-1087"/>
                          </a:stretch>
                        </a:blipFill>
                      </a:tcPr>
                    </a:tc>
                    <a:tc>
                      <a:txBody>
                        <a:bodyPr/>
                        <a:lstStyle/>
                        <a:p>
                          <a:endParaRPr lang="en-US"/>
                        </a:p>
                      </a:txBody>
                      <a:tcPr>
                        <a:blipFill>
                          <a:blip r:embed="rId2"/>
                          <a:stretch>
                            <a:fillRect l="-120339" t="-176087" r="-103390" b="-1087"/>
                          </a:stretch>
                        </a:blipFill>
                      </a:tcPr>
                    </a:tc>
                    <a:tc>
                      <a:txBody>
                        <a:bodyPr/>
                        <a:lstStyle/>
                        <a:p>
                          <a:endParaRPr lang="en-US"/>
                        </a:p>
                      </a:txBody>
                      <a:tcPr>
                        <a:blipFill>
                          <a:blip r:embed="rId2"/>
                          <a:stretch>
                            <a:fillRect l="-215130" t="-176087" r="-946" b="-1087"/>
                          </a:stretch>
                        </a:blipFill>
                      </a:tcPr>
                    </a:tc>
                    <a:extLst>
                      <a:ext uri="{0D108BD9-81ED-4DB2-BD59-A6C34878D82A}">
                        <a16:rowId xmlns:a16="http://schemas.microsoft.com/office/drawing/2014/main" val="17704214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03284">
                    <a:tc>
                      <a:txBody>
                        <a:bodyPr/>
                        <a:lstStyle/>
                        <a:p>
                          <a:endParaRPr lang="en-US" dirty="0"/>
                        </a:p>
                      </a:txBody>
                      <a:tcPr/>
                    </a:tc>
                    <a:extLst>
                      <a:ext uri="{0D108BD9-81ED-4DB2-BD59-A6C34878D82A}">
                        <a16:rowId xmlns:a16="http://schemas.microsoft.com/office/drawing/2014/main" val="1818680609"/>
                      </a:ext>
                    </a:extLst>
                  </a:tr>
                  <a:tr h="697350">
                    <a:tc>
                      <a:txBody>
                        <a:bodyPr/>
                        <a:lstStyle/>
                        <a:p>
                          <a:pPr algn="ctr"/>
                          <a:r>
                            <a:rPr lang="en-US" sz="1400" b="1" dirty="0"/>
                            <a:t>F1 Score </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2∗ </m:t>
                                  </m:r>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num>
                                <m:den>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den>
                              </m:f>
                            </m:oMath>
                          </a14:m>
                          <a:r>
                            <a:rPr lang="en-US" sz="1400" dirty="0"/>
                            <a:t> = Undefined</a:t>
                          </a:r>
                          <a:endParaRPr lang="en-US" dirty="0"/>
                        </a:p>
                      </a:txBody>
                      <a:tcPr anchor="ctr"/>
                    </a:tc>
                    <a:extLst>
                      <a:ext uri="{0D108BD9-81ED-4DB2-BD59-A6C34878D82A}">
                        <a16:rowId xmlns:a16="http://schemas.microsoft.com/office/drawing/2014/main" val="1886402340"/>
                      </a:ext>
                    </a:extLst>
                  </a:tr>
                </a:tbl>
              </a:graphicData>
            </a:graphic>
          </p:graphicFrame>
        </mc:Choice>
        <mc:Fallback xmlns="">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extLst>
                  <p:ext uri="{D42A27DB-BD31-4B8C-83A1-F6EECF244321}">
                    <p14:modId xmlns:p14="http://schemas.microsoft.com/office/powerpoint/2010/main" val="114740164"/>
                  </p:ext>
                </p:extLst>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65760">
                    <a:tc>
                      <a:txBody>
                        <a:bodyPr/>
                        <a:lstStyle/>
                        <a:p>
                          <a:endParaRPr lang="en-US"/>
                        </a:p>
                      </a:txBody>
                      <a:tcPr/>
                    </a:tc>
                    <a:extLst>
                      <a:ext uri="{0D108BD9-81ED-4DB2-BD59-A6C34878D82A}">
                        <a16:rowId xmlns:a16="http://schemas.microsoft.com/office/drawing/2014/main" val="1818680609"/>
                      </a:ext>
                    </a:extLst>
                  </a:tr>
                  <a:tr h="798068">
                    <a:tc>
                      <a:txBody>
                        <a:bodyPr/>
                        <a:lstStyle/>
                        <a:p>
                          <a:endParaRPr lang="en-US"/>
                        </a:p>
                      </a:txBody>
                      <a:tcPr anchor="ctr">
                        <a:blipFill>
                          <a:blip r:embed="rId3"/>
                          <a:stretch>
                            <a:fillRect l="-236" t="-46212" r="-1182" b="-1515"/>
                          </a:stretch>
                        </a:blipFill>
                      </a:tcPr>
                    </a:tc>
                    <a:extLst>
                      <a:ext uri="{0D108BD9-81ED-4DB2-BD59-A6C34878D82A}">
                        <a16:rowId xmlns:a16="http://schemas.microsoft.com/office/drawing/2014/main" val="1886402340"/>
                      </a:ext>
                    </a:extLst>
                  </a:tr>
                </a:tbl>
              </a:graphicData>
            </a:graphic>
          </p:graphicFrame>
        </mc:Fallback>
      </mc:AlternateContent>
    </p:spTree>
    <p:extLst>
      <p:ext uri="{BB962C8B-B14F-4D97-AF65-F5344CB8AC3E}">
        <p14:creationId xmlns:p14="http://schemas.microsoft.com/office/powerpoint/2010/main" val="39046113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223629" cy="5422392"/>
          </a:xfrm>
        </p:spPr>
        <p:txBody>
          <a:bodyPr>
            <a:normAutofit/>
          </a:bodyPr>
          <a:lstStyle/>
          <a:p>
            <a:r>
              <a:rPr lang="en-US" dirty="0"/>
              <a:t>When we are evaluating different machine learning configurations, we may end up with dozens, hundreds, or thousands of confusion matrices. </a:t>
            </a:r>
          </a:p>
          <a:p>
            <a:r>
              <a:rPr lang="en-US" dirty="0"/>
              <a:t>These can be tedious to review, so we can summarize all of them with a </a:t>
            </a:r>
            <a:r>
              <a:rPr lang="en-US" b="1" dirty="0">
                <a:solidFill>
                  <a:srgbClr val="FF0000"/>
                </a:solidFill>
              </a:rPr>
              <a:t>receiver operator characteristic (ROC) </a:t>
            </a:r>
            <a:r>
              <a:rPr lang="en-US" dirty="0"/>
              <a:t>curve as shown to the right. </a:t>
            </a:r>
          </a:p>
          <a:p>
            <a:r>
              <a:rPr lang="en-US" dirty="0"/>
              <a:t>This allows us to see each testing instance (each represented by a black dot) and find an agreeable balance between true positives and false positives. </a:t>
            </a:r>
          </a:p>
          <a:p>
            <a:r>
              <a:rPr lang="en-US" dirty="0"/>
              <a:t> </a:t>
            </a:r>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
        <p:nvSpPr>
          <p:cNvPr id="28" name="Oval 27">
            <a:extLst>
              <a:ext uri="{FF2B5EF4-FFF2-40B4-BE49-F238E27FC236}">
                <a16:creationId xmlns:a16="http://schemas.microsoft.com/office/drawing/2014/main" id="{A83DE8EE-33C9-49A0-940A-E8FA3F20490F}"/>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806F438-6BC8-4751-961B-2D8DCDC425C9}"/>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D5B12B1-F47C-4970-884D-700840FCBC19}"/>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18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060843" cy="4677809"/>
          </a:xfrm>
        </p:spPr>
        <p:txBody>
          <a:bodyPr>
            <a:normAutofit/>
          </a:bodyPr>
          <a:lstStyle/>
          <a:p>
            <a:r>
              <a:rPr lang="en-US" dirty="0"/>
              <a:t>We can also compare different machine learning models by creating separate ROC curves for each. </a:t>
            </a:r>
          </a:p>
          <a:p>
            <a:r>
              <a:rPr lang="en-US" dirty="0"/>
              <a:t>For example, if our red curve represents a logistic regression and the blue curve represents a decision tree, we can see the performance of them side-by-side.</a:t>
            </a:r>
          </a:p>
          <a:p>
            <a:r>
              <a:rPr lang="en-US" dirty="0"/>
              <a:t>The </a:t>
            </a:r>
            <a:r>
              <a:rPr lang="en-US" b="1" dirty="0">
                <a:solidFill>
                  <a:srgbClr val="FF0000"/>
                </a:solidFill>
              </a:rPr>
              <a:t>area under the curve (AUC) </a:t>
            </a:r>
            <a:r>
              <a:rPr lang="en-US" dirty="0"/>
              <a:t>is a good metric for choosing which model to use. Since the red curve (logistic regression) has a greater area, this suggests it is a superior model.</a:t>
            </a:r>
          </a:p>
          <a:p>
            <a:endParaRPr lang="en-US" dirty="0"/>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0281E63-8AA2-4F11-A2FA-9C525ED92A1D}"/>
              </a:ext>
            </a:extLst>
          </p:cNvPr>
          <p:cNvSpPr/>
          <p:nvPr/>
        </p:nvSpPr>
        <p:spPr>
          <a:xfrm>
            <a:off x="7724502" y="2638699"/>
            <a:ext cx="3823063" cy="2873828"/>
          </a:xfrm>
          <a:custGeom>
            <a:avLst/>
            <a:gdLst>
              <a:gd name="connsiteX0" fmla="*/ 0 w 3823063"/>
              <a:gd name="connsiteY0" fmla="*/ 2838993 h 2873828"/>
              <a:gd name="connsiteX1" fmla="*/ 0 w 3823063"/>
              <a:gd name="connsiteY1" fmla="*/ 1297576 h 2873828"/>
              <a:gd name="connsiteX2" fmla="*/ 1358538 w 3823063"/>
              <a:gd name="connsiteY2" fmla="*/ 1297576 h 2873828"/>
              <a:gd name="connsiteX3" fmla="*/ 2020389 w 3823063"/>
              <a:gd name="connsiteY3" fmla="*/ 635725 h 2873828"/>
              <a:gd name="connsiteX4" fmla="*/ 2717075 w 3823063"/>
              <a:gd name="connsiteY4" fmla="*/ 635725 h 2873828"/>
              <a:gd name="connsiteX5" fmla="*/ 3352800 w 3823063"/>
              <a:gd name="connsiteY5" fmla="*/ 0 h 2873828"/>
              <a:gd name="connsiteX6" fmla="*/ 3823063 w 3823063"/>
              <a:gd name="connsiteY6" fmla="*/ 0 h 2873828"/>
              <a:gd name="connsiteX7" fmla="*/ 3823063 w 3823063"/>
              <a:gd name="connsiteY7" fmla="*/ 2873828 h 2873828"/>
              <a:gd name="connsiteX8" fmla="*/ 0 w 3823063"/>
              <a:gd name="connsiteY8" fmla="*/ 2838993 h 287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063" h="2873828">
                <a:moveTo>
                  <a:pt x="0" y="2838993"/>
                </a:moveTo>
                <a:lnTo>
                  <a:pt x="0" y="1297576"/>
                </a:lnTo>
                <a:lnTo>
                  <a:pt x="1358538" y="1297576"/>
                </a:lnTo>
                <a:lnTo>
                  <a:pt x="2020389" y="635725"/>
                </a:lnTo>
                <a:lnTo>
                  <a:pt x="2717075" y="635725"/>
                </a:lnTo>
                <a:lnTo>
                  <a:pt x="3352800" y="0"/>
                </a:lnTo>
                <a:lnTo>
                  <a:pt x="3823063" y="0"/>
                </a:lnTo>
                <a:lnTo>
                  <a:pt x="3823063" y="2873828"/>
                </a:lnTo>
                <a:lnTo>
                  <a:pt x="0" y="2838993"/>
                </a:lnTo>
                <a:close/>
              </a:path>
            </a:pathLst>
          </a:custGeom>
          <a:solidFill>
            <a:schemeClr val="accent1">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6F4814-9B3D-4B30-8D62-D63AB58AD2E6}"/>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F7D28EB-FFA3-496C-A832-C9251095008F}"/>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D3B7A9-363B-4DDB-919F-E9D154D00894}"/>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34BA9E-BD7F-4CCB-BD08-4119E3605DBF}"/>
              </a:ext>
            </a:extLst>
          </p:cNvPr>
          <p:cNvSpPr/>
          <p:nvPr/>
        </p:nvSpPr>
        <p:spPr>
          <a:xfrm>
            <a:off x="9037592" y="381885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790E6-3CC5-4ED8-9087-0E373A46E58D}"/>
              </a:ext>
            </a:extLst>
          </p:cNvPr>
          <p:cNvSpPr/>
          <p:nvPr/>
        </p:nvSpPr>
        <p:spPr>
          <a:xfrm>
            <a:off x="8340732" y="38236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7527EAA-DF14-4077-8E38-46F72831D1E5}"/>
              </a:ext>
            </a:extLst>
          </p:cNvPr>
          <p:cNvSpPr/>
          <p:nvPr/>
        </p:nvSpPr>
        <p:spPr>
          <a:xfrm>
            <a:off x="9672089" y="31785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9EDAD3-4FD3-4088-B49B-5D176E15D560}"/>
              </a:ext>
            </a:extLst>
          </p:cNvPr>
          <p:cNvSpPr/>
          <p:nvPr/>
        </p:nvSpPr>
        <p:spPr>
          <a:xfrm>
            <a:off x="10360537" y="316784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B314615-9028-4112-9140-365F8FB40B97}"/>
              </a:ext>
            </a:extLst>
          </p:cNvPr>
          <p:cNvSpPr/>
          <p:nvPr/>
        </p:nvSpPr>
        <p:spPr>
          <a:xfrm>
            <a:off x="10970355"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80F9A5-C769-404F-AE08-0E3609EAF7E5}"/>
              </a:ext>
            </a:extLst>
          </p:cNvPr>
          <p:cNvSpPr/>
          <p:nvPr/>
        </p:nvSpPr>
        <p:spPr>
          <a:xfrm>
            <a:off x="11463794"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Tree>
    <p:extLst>
      <p:ext uri="{BB962C8B-B14F-4D97-AF65-F5344CB8AC3E}">
        <p14:creationId xmlns:p14="http://schemas.microsoft.com/office/powerpoint/2010/main" val="20207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B: </a:t>
            </a:r>
            <a:br>
              <a:rPr lang="en-US" sz="4800" dirty="0">
                <a:solidFill>
                  <a:schemeClr val="bg1"/>
                </a:solidFill>
              </a:rPr>
            </a:br>
            <a:r>
              <a:rPr lang="en-US" sz="4800" dirty="0">
                <a:solidFill>
                  <a:schemeClr val="bg1"/>
                </a:solidFill>
              </a:rPr>
              <a:t>Regression Validation</a:t>
            </a:r>
          </a:p>
        </p:txBody>
      </p:sp>
    </p:spTree>
    <p:extLst>
      <p:ext uri="{BB962C8B-B14F-4D97-AF65-F5344CB8AC3E}">
        <p14:creationId xmlns:p14="http://schemas.microsoft.com/office/powerpoint/2010/main" val="11146755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Absolute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absolute error (MAE) </a:t>
            </a:r>
            <a:r>
              <a:rPr lang="en-US" sz="1400" dirty="0"/>
              <a:t>simply measures the sum of absolute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E1063848-0E8E-438C-8ADC-BEDA511CFAD9}"/>
              </a:ext>
            </a:extLst>
          </p:cNvPr>
          <p:cNvSpPr>
            <a:spLocks noChangeArrowheads="1"/>
          </p:cNvSpPr>
          <p:nvPr/>
        </p:nvSpPr>
        <p:spPr bwMode="auto">
          <a:xfrm>
            <a:off x="4830526" y="1495360"/>
            <a:ext cx="6325154"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'https://bit.ly/3cIH97A'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absolute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neg_mean_absolute_error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MAE: mean=-2.446 (stdev-0.791)</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110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name="Worksheet" r:id="rId2" imgW="5172018" imgH="4228998" progId="Excel.Sheet.12">
                  <p:embed/>
                </p:oleObj>
              </mc:Choice>
              <mc:Fallback>
                <p:oleObj name="Worksheet" r:id="rId2"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3"/>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Squared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squared error (MSE) </a:t>
            </a:r>
            <a:r>
              <a:rPr lang="en-US" sz="1400" dirty="0"/>
              <a:t>simply measures the average squared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623EE982-563C-4007-9D3C-C03BD044A0DB}"/>
              </a:ext>
            </a:extLst>
          </p:cNvPr>
          <p:cNvSpPr>
            <a:spLocks noChangeArrowheads="1"/>
          </p:cNvSpPr>
          <p:nvPr/>
        </p:nvSpPr>
        <p:spPr bwMode="auto">
          <a:xfrm>
            <a:off x="5203767" y="1470130"/>
            <a:ext cx="6378771"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squared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neg_mean_squared_error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MSE: mean=-7.664 (stdev-3.110)</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05098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876650" cy="2506674"/>
          </a:xfrm>
        </p:spPr>
        <p:txBody>
          <a:bodyPr>
            <a:normAutofit/>
          </a:bodyPr>
          <a:lstStyle/>
          <a:p>
            <a:r>
              <a:rPr lang="en-US" dirty="0"/>
              <a:t>Using a </a:t>
            </a:r>
            <a:r>
              <a:rPr lang="en-US" b="1" dirty="0">
                <a:solidFill>
                  <a:srgbClr val="FF0000"/>
                </a:solidFill>
              </a:rPr>
              <a:t>Pearson correlation</a:t>
            </a:r>
            <a:r>
              <a:rPr lang="en-US" dirty="0"/>
              <a:t>, we can measure the strength of a correlation between two variables (from a range of -1.0 to 1.0). </a:t>
            </a:r>
          </a:p>
          <a:p>
            <a:r>
              <a:rPr lang="en-US" dirty="0"/>
              <a:t>A correlation closer to 1.0 means a strong positive correlation, 0.0 means no correlation, and closer to -1.0 indicates negative correlation.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8084666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693770" cy="2506674"/>
          </a:xfrm>
        </p:spPr>
        <p:txBody>
          <a:bodyPr>
            <a:normAutofit fontScale="92500" lnSpcReduction="10000"/>
          </a:bodyPr>
          <a:lstStyle/>
          <a:p>
            <a:r>
              <a:rPr lang="en-US" dirty="0"/>
              <a:t>The more data you collect, the more confident you can be in your correlation value. </a:t>
            </a:r>
          </a:p>
          <a:p>
            <a:r>
              <a:rPr lang="en-US" dirty="0"/>
              <a:t>Having more data decreases the </a:t>
            </a:r>
            <a:r>
              <a:rPr lang="en-US" b="1" dirty="0">
                <a:solidFill>
                  <a:srgbClr val="FF0000"/>
                </a:solidFill>
              </a:rPr>
              <a:t>P-value</a:t>
            </a:r>
            <a:r>
              <a:rPr lang="en-US" dirty="0"/>
              <a:t>, the probability you would observe this correlation randomly by chance. </a:t>
            </a:r>
          </a:p>
          <a:p>
            <a:r>
              <a:rPr lang="en-US" dirty="0"/>
              <a:t>If our correlation is unlikely to have happened at random, that means we are more likely to have discovered something meaningful rather than by chance.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495470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7230-D73C-41B2-98DD-244487614C43}"/>
              </a:ext>
            </a:extLst>
          </p:cNvPr>
          <p:cNvSpPr>
            <a:spLocks noGrp="1"/>
          </p:cNvSpPr>
          <p:nvPr>
            <p:ph type="title"/>
          </p:nvPr>
        </p:nvSpPr>
        <p:spPr/>
        <p:txBody>
          <a:bodyPr/>
          <a:lstStyle/>
          <a:p>
            <a:r>
              <a:rPr lang="en-US" dirty="0"/>
              <a:t>R</a:t>
            </a:r>
            <a:r>
              <a:rPr lang="en-US" baseline="30000" dirty="0"/>
              <a:t>2</a:t>
            </a:r>
            <a:r>
              <a:rPr lang="en-US" dirty="0"/>
              <a:t> </a:t>
            </a:r>
          </a:p>
        </p:txBody>
      </p:sp>
      <p:sp>
        <p:nvSpPr>
          <p:cNvPr id="3" name="Content Placeholder 2">
            <a:extLst>
              <a:ext uri="{FF2B5EF4-FFF2-40B4-BE49-F238E27FC236}">
                <a16:creationId xmlns:a16="http://schemas.microsoft.com/office/drawing/2014/main" id="{E4D195F4-F732-44D1-85FE-97BF313EABDC}"/>
              </a:ext>
            </a:extLst>
          </p:cNvPr>
          <p:cNvSpPr>
            <a:spLocks noGrp="1"/>
          </p:cNvSpPr>
          <p:nvPr>
            <p:ph sz="quarter" idx="10"/>
          </p:nvPr>
        </p:nvSpPr>
        <p:spPr>
          <a:xfrm>
            <a:off x="539496" y="1435607"/>
            <a:ext cx="5811428" cy="5104181"/>
          </a:xfrm>
        </p:spPr>
        <p:txBody>
          <a:bodyPr>
            <a:normAutofit fontScale="70000" lnSpcReduction="20000"/>
          </a:bodyPr>
          <a:lstStyle/>
          <a:p>
            <a:r>
              <a:rPr lang="en-US" b="1" dirty="0"/>
              <a:t>Probably the most useful performance metric is the </a:t>
            </a:r>
            <a:r>
              <a:rPr lang="en-US" b="1" dirty="0">
                <a:solidFill>
                  <a:srgbClr val="FF0000"/>
                </a:solidFill>
              </a:rPr>
              <a:t>R-square (R</a:t>
            </a:r>
            <a:r>
              <a:rPr lang="en-US" b="1" baseline="30000" dirty="0">
                <a:solidFill>
                  <a:srgbClr val="FF0000"/>
                </a:solidFill>
              </a:rPr>
              <a:t>2</a:t>
            </a:r>
            <a:r>
              <a:rPr lang="en-US" b="1" dirty="0">
                <a:solidFill>
                  <a:srgbClr val="FF0000"/>
                </a:solidFill>
              </a:rPr>
              <a:t>)</a:t>
            </a:r>
            <a:r>
              <a:rPr lang="en-US" b="1" dirty="0"/>
              <a:t>, which ratios the residuals against the average y-value to the average of the residuals. </a:t>
            </a:r>
          </a:p>
          <a:p>
            <a:r>
              <a:rPr lang="en-US" b="1" dirty="0"/>
              <a:t>Note R</a:t>
            </a:r>
            <a:r>
              <a:rPr lang="en-US" b="1" baseline="30000" dirty="0"/>
              <a:t>2 </a:t>
            </a:r>
            <a:r>
              <a:rPr lang="en-US" b="1" dirty="0"/>
              <a:t>is also called the </a:t>
            </a:r>
            <a:r>
              <a:rPr lang="en-US" b="1" dirty="0">
                <a:solidFill>
                  <a:srgbClr val="FF0000"/>
                </a:solidFill>
              </a:rPr>
              <a:t>coefficient of determination </a:t>
            </a:r>
            <a:r>
              <a:rPr lang="en-US" b="1" dirty="0">
                <a:solidFill>
                  <a:schemeClr val="tx1"/>
                </a:solidFill>
              </a:rPr>
              <a:t>and</a:t>
            </a:r>
            <a:r>
              <a:rPr lang="en-US" b="1" dirty="0"/>
              <a:t> is the square of the Pearson correlation.</a:t>
            </a:r>
          </a:p>
          <a:p>
            <a:r>
              <a:rPr lang="en-US" b="1" dirty="0"/>
              <a:t>It’s used to evaluate the quality of a model. </a:t>
            </a:r>
          </a:p>
          <a:p>
            <a:r>
              <a:rPr lang="en-US" dirty="0"/>
              <a:t>Think of R</a:t>
            </a:r>
            <a:r>
              <a:rPr lang="en-US" baseline="30000" dirty="0"/>
              <a:t>2</a:t>
            </a:r>
            <a:r>
              <a:rPr lang="en-US" dirty="0"/>
              <a:t> as a measurement (between 0.0 and 1.0)  of how well independent variables explain a dependent variable, rather than predicting with a simple average. </a:t>
            </a:r>
          </a:p>
          <a:p>
            <a:r>
              <a:rPr lang="en-US" dirty="0"/>
              <a:t>An R</a:t>
            </a:r>
            <a:r>
              <a:rPr lang="en-US" baseline="30000" dirty="0"/>
              <a:t>2</a:t>
            </a:r>
            <a:r>
              <a:rPr lang="en-US" dirty="0"/>
              <a:t> of 1.0 indicates a variable perfectly explains a variable while 0.0 indicates there’s no explanatory connection at all. </a:t>
            </a:r>
          </a:p>
          <a:p>
            <a:r>
              <a:rPr lang="en-US" b="1" dirty="0"/>
              <a:t>EXAMPLE</a:t>
            </a:r>
            <a:r>
              <a:rPr lang="en-US" dirty="0"/>
              <a:t>: If </a:t>
            </a:r>
            <a:r>
              <a:rPr lang="en-US" b="1" i="1" dirty="0"/>
              <a:t>x</a:t>
            </a:r>
            <a:r>
              <a:rPr lang="en-US" i="1" dirty="0"/>
              <a:t> </a:t>
            </a:r>
            <a:r>
              <a:rPr lang="en-US" dirty="0"/>
              <a:t>was calories consumed and </a:t>
            </a:r>
            <a:r>
              <a:rPr lang="en-US" b="1" i="1" dirty="0"/>
              <a:t>y</a:t>
            </a:r>
            <a:r>
              <a:rPr lang="en-US" i="1" dirty="0"/>
              <a:t> </a:t>
            </a:r>
            <a:r>
              <a:rPr lang="en-US" dirty="0"/>
              <a:t>was number of pounds gained, and I got an R</a:t>
            </a:r>
            <a:r>
              <a:rPr lang="en-US" baseline="30000" dirty="0"/>
              <a:t>2</a:t>
            </a:r>
            <a:r>
              <a:rPr lang="en-US" dirty="0"/>
              <a:t> of .85 on my test data, that means calories explains weight gain 85% better than just predicting with the average weight </a:t>
            </a:r>
            <a:r>
              <a:rPr lang="en-US" b="1" dirty="0"/>
              <a:t>y. </a:t>
            </a:r>
          </a:p>
        </p:txBody>
      </p:sp>
      <p:pic>
        <p:nvPicPr>
          <p:cNvPr id="4" name="Picture 6" descr="Graph Preview">
            <a:extLst>
              <a:ext uri="{FF2B5EF4-FFF2-40B4-BE49-F238E27FC236}">
                <a16:creationId xmlns:a16="http://schemas.microsoft.com/office/drawing/2014/main" id="{8B0DCA27-3A7A-4434-AD8B-FB5305FEC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044" y="1372907"/>
            <a:ext cx="4223221" cy="422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0344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B923-C9FD-4933-8097-D7C9AD01615D}"/>
              </a:ext>
            </a:extLst>
          </p:cNvPr>
          <p:cNvSpPr>
            <a:spLocks noGrp="1"/>
          </p:cNvSpPr>
          <p:nvPr>
            <p:ph type="title"/>
          </p:nvPr>
        </p:nvSpPr>
        <p:spPr/>
        <p:txBody>
          <a:bodyPr/>
          <a:lstStyle/>
          <a:p>
            <a:r>
              <a:rPr lang="en-US" dirty="0"/>
              <a:t>R</a:t>
            </a:r>
            <a:r>
              <a:rPr lang="en-US" baseline="30000" dirty="0"/>
              <a:t>2 </a:t>
            </a:r>
            <a:r>
              <a:rPr lang="en-US" dirty="0"/>
              <a:t>Visual Examples</a:t>
            </a:r>
          </a:p>
        </p:txBody>
      </p:sp>
      <p:pic>
        <p:nvPicPr>
          <p:cNvPr id="2050" name="Picture 2" descr="Graph Preview">
            <a:extLst>
              <a:ext uri="{FF2B5EF4-FFF2-40B4-BE49-F238E27FC236}">
                <a16:creationId xmlns:a16="http://schemas.microsoft.com/office/drawing/2014/main" id="{8AB23773-AC9E-41A9-9ABC-385E2F4354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2102"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985840-CE0D-43E9-A298-ADEAD2EE59CA}"/>
                  </a:ext>
                </a:extLst>
              </p:cNvPr>
              <p:cNvSpPr txBox="1"/>
              <p:nvPr/>
            </p:nvSpPr>
            <p:spPr>
              <a:xfrm>
                <a:off x="5436451" y="4739985"/>
                <a:ext cx="1840566" cy="985202"/>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0.917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(GOOD!)</a:t>
                </a:r>
              </a:p>
            </p:txBody>
          </p:sp>
        </mc:Choice>
        <mc:Fallback xmlns="">
          <p:sp>
            <p:nvSpPr>
              <p:cNvPr id="4" name="TextBox 3">
                <a:extLst>
                  <a:ext uri="{FF2B5EF4-FFF2-40B4-BE49-F238E27FC236}">
                    <a16:creationId xmlns:a16="http://schemas.microsoft.com/office/drawing/2014/main" id="{BA985840-CE0D-43E9-A298-ADEAD2EE59CA}"/>
                  </a:ext>
                </a:extLst>
              </p:cNvPr>
              <p:cNvSpPr txBox="1">
                <a:spLocks noRot="1" noChangeAspect="1" noMove="1" noResize="1" noEditPoints="1" noAdjustHandles="1" noChangeArrowheads="1" noChangeShapeType="1" noTextEdit="1"/>
              </p:cNvSpPr>
              <p:nvPr/>
            </p:nvSpPr>
            <p:spPr>
              <a:xfrm>
                <a:off x="5436451" y="4739985"/>
                <a:ext cx="1840566" cy="985202"/>
              </a:xfrm>
              <a:prstGeom prst="rect">
                <a:avLst/>
              </a:prstGeom>
              <a:blipFill>
                <a:blip r:embed="rId3"/>
                <a:stretch>
                  <a:fillRect l="-1987" t="-2484"/>
                </a:stretch>
              </a:blipFill>
            </p:spPr>
            <p:txBody>
              <a:bodyPr/>
              <a:lstStyle/>
              <a:p>
                <a:r>
                  <a:rPr lang="en-US">
                    <a:noFill/>
                  </a:rPr>
                  <a:t> </a:t>
                </a:r>
              </a:p>
            </p:txBody>
          </p:sp>
        </mc:Fallback>
      </mc:AlternateContent>
      <p:pic>
        <p:nvPicPr>
          <p:cNvPr id="2052" name="Picture 4" descr="Graph Preview">
            <a:extLst>
              <a:ext uri="{FF2B5EF4-FFF2-40B4-BE49-F238E27FC236}">
                <a16:creationId xmlns:a16="http://schemas.microsoft.com/office/drawing/2014/main" id="{6D9174A8-5E46-4F83-AE68-21297FB1F5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354"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79B39B-6B02-4391-811D-DF1F412E954E}"/>
                  </a:ext>
                </a:extLst>
              </p:cNvPr>
              <p:cNvSpPr txBox="1"/>
              <p:nvPr/>
            </p:nvSpPr>
            <p:spPr>
              <a:xfrm>
                <a:off x="1812032" y="4764281"/>
                <a:ext cx="2071692" cy="1204658"/>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1.0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(PERFECT!) </a:t>
                </a:r>
              </a:p>
            </p:txBody>
          </p:sp>
        </mc:Choice>
        <mc:Fallback xmlns="">
          <p:sp>
            <p:nvSpPr>
              <p:cNvPr id="7" name="TextBox 6">
                <a:extLst>
                  <a:ext uri="{FF2B5EF4-FFF2-40B4-BE49-F238E27FC236}">
                    <a16:creationId xmlns:a16="http://schemas.microsoft.com/office/drawing/2014/main" id="{2779B39B-6B02-4391-811D-DF1F412E954E}"/>
                  </a:ext>
                </a:extLst>
              </p:cNvPr>
              <p:cNvSpPr txBox="1">
                <a:spLocks noRot="1" noChangeAspect="1" noMove="1" noResize="1" noEditPoints="1" noAdjustHandles="1" noChangeArrowheads="1" noChangeShapeType="1" noTextEdit="1"/>
              </p:cNvSpPr>
              <p:nvPr/>
            </p:nvSpPr>
            <p:spPr>
              <a:xfrm>
                <a:off x="1812032" y="4764281"/>
                <a:ext cx="2071692" cy="1204658"/>
              </a:xfrm>
              <a:prstGeom prst="rect">
                <a:avLst/>
              </a:prstGeom>
              <a:blipFill>
                <a:blip r:embed="rId5"/>
                <a:stretch>
                  <a:fillRect l="-1471" t="-2030"/>
                </a:stretch>
              </a:blipFill>
            </p:spPr>
            <p:txBody>
              <a:bodyPr/>
              <a:lstStyle/>
              <a:p>
                <a:r>
                  <a:rPr lang="en-US">
                    <a:noFill/>
                  </a:rPr>
                  <a:t> </a:t>
                </a:r>
              </a:p>
            </p:txBody>
          </p:sp>
        </mc:Fallback>
      </mc:AlternateContent>
      <p:pic>
        <p:nvPicPr>
          <p:cNvPr id="2054" name="Picture 6" descr="Graph Preview">
            <a:extLst>
              <a:ext uri="{FF2B5EF4-FFF2-40B4-BE49-F238E27FC236}">
                <a16:creationId xmlns:a16="http://schemas.microsoft.com/office/drawing/2014/main" id="{8B6FE676-EBBF-42DD-8019-9A21E70521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6547" y="1658200"/>
            <a:ext cx="2952371" cy="29523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65D0C-663F-4350-9842-345B7CD83BB6}"/>
                  </a:ext>
                </a:extLst>
              </p:cNvPr>
              <p:cNvSpPr txBox="1"/>
              <p:nvPr/>
            </p:nvSpPr>
            <p:spPr>
              <a:xfrm>
                <a:off x="9121704" y="4786491"/>
                <a:ext cx="1379913" cy="914400"/>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0.071</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(POOR!)</a:t>
                </a:r>
              </a:p>
            </p:txBody>
          </p:sp>
        </mc:Choice>
        <mc:Fallback xmlns="">
          <p:sp>
            <p:nvSpPr>
              <p:cNvPr id="9" name="TextBox 8">
                <a:extLst>
                  <a:ext uri="{FF2B5EF4-FFF2-40B4-BE49-F238E27FC236}">
                    <a16:creationId xmlns:a16="http://schemas.microsoft.com/office/drawing/2014/main" id="{13365D0C-663F-4350-9842-345B7CD83BB6}"/>
                  </a:ext>
                </a:extLst>
              </p:cNvPr>
              <p:cNvSpPr txBox="1">
                <a:spLocks noRot="1" noChangeAspect="1" noMove="1" noResize="1" noEditPoints="1" noAdjustHandles="1" noChangeArrowheads="1" noChangeShapeType="1" noTextEdit="1"/>
              </p:cNvSpPr>
              <p:nvPr/>
            </p:nvSpPr>
            <p:spPr>
              <a:xfrm>
                <a:off x="9121704" y="4786491"/>
                <a:ext cx="1379913" cy="914400"/>
              </a:xfrm>
              <a:prstGeom prst="rect">
                <a:avLst/>
              </a:prstGeom>
              <a:blipFill>
                <a:blip r:embed="rId7"/>
                <a:stretch>
                  <a:fillRect l="-2203" t="-2667"/>
                </a:stretch>
              </a:blipFill>
            </p:spPr>
            <p:txBody>
              <a:bodyPr/>
              <a:lstStyle/>
              <a:p>
                <a:r>
                  <a:rPr lang="en-US">
                    <a:noFill/>
                  </a:rPr>
                  <a:t> </a:t>
                </a:r>
              </a:p>
            </p:txBody>
          </p:sp>
        </mc:Fallback>
      </mc:AlternateContent>
    </p:spTree>
    <p:extLst>
      <p:ext uri="{BB962C8B-B14F-4D97-AF65-F5344CB8AC3E}">
        <p14:creationId xmlns:p14="http://schemas.microsoft.com/office/powerpoint/2010/main" val="41868181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C25D-FB11-483A-8C1E-7514D6E59B84}"/>
              </a:ext>
            </a:extLst>
          </p:cNvPr>
          <p:cNvSpPr>
            <a:spLocks noGrp="1"/>
          </p:cNvSpPr>
          <p:nvPr>
            <p:ph type="title"/>
          </p:nvPr>
        </p:nvSpPr>
        <p:spPr/>
        <p:txBody>
          <a:bodyPr/>
          <a:lstStyle/>
          <a:p>
            <a:r>
              <a:rPr lang="en-US" dirty="0"/>
              <a:t>How to Calculate R</a:t>
            </a:r>
            <a:r>
              <a:rPr lang="en-US" baseline="30000" dirty="0"/>
              <a:t>2 </a:t>
            </a:r>
            <a:r>
              <a:rPr lang="en-US" dirty="0"/>
              <a:t>by Hand </a:t>
            </a:r>
          </a:p>
        </p:txBody>
      </p:sp>
      <p:sp>
        <p:nvSpPr>
          <p:cNvPr id="3" name="Content Placeholder 2">
            <a:extLst>
              <a:ext uri="{FF2B5EF4-FFF2-40B4-BE49-F238E27FC236}">
                <a16:creationId xmlns:a16="http://schemas.microsoft.com/office/drawing/2014/main" id="{175A892D-01A7-48F3-989B-FEA21CC41D80}"/>
              </a:ext>
            </a:extLst>
          </p:cNvPr>
          <p:cNvSpPr>
            <a:spLocks noGrp="1"/>
          </p:cNvSpPr>
          <p:nvPr>
            <p:ph sz="quarter" idx="10"/>
          </p:nvPr>
        </p:nvSpPr>
        <p:spPr>
          <a:xfrm>
            <a:off x="521206" y="1435608"/>
            <a:ext cx="5506519" cy="4893148"/>
          </a:xfrm>
        </p:spPr>
        <p:txBody>
          <a:bodyPr>
            <a:normAutofit fontScale="92500" lnSpcReduction="20000"/>
          </a:bodyPr>
          <a:lstStyle/>
          <a:p>
            <a:pPr marL="342900" indent="-342900">
              <a:buAutoNum type="arabicParenR"/>
            </a:pPr>
            <a:r>
              <a:rPr lang="en-US" dirty="0"/>
              <a:t>Separate training and test data, perform linear regression on training data. </a:t>
            </a:r>
          </a:p>
          <a:p>
            <a:pPr marL="342900" indent="-342900">
              <a:buAutoNum type="arabicParenR"/>
            </a:pPr>
            <a:r>
              <a:rPr lang="en-US" b="1" dirty="0"/>
              <a:t>Calculate sum of squares for regression:</a:t>
            </a:r>
            <a:r>
              <a:rPr lang="en-US" dirty="0"/>
              <a:t> using test data, subtract each predicted y value from each actual y value, square and sum</a:t>
            </a:r>
          </a:p>
          <a:p>
            <a:pPr marL="342900" indent="-342900">
              <a:buAutoNum type="arabicParenR"/>
            </a:pPr>
            <a:r>
              <a:rPr lang="en-US" b="1" dirty="0"/>
              <a:t>Calculate sum of squares for average: </a:t>
            </a:r>
            <a:r>
              <a:rPr lang="en-US" dirty="0"/>
              <a:t>using test data, subtract the average y value from each actual y value, square and sum</a:t>
            </a:r>
          </a:p>
          <a:p>
            <a:pPr marL="342900" indent="-342900">
              <a:buAutoNum type="arabicParenR"/>
            </a:pPr>
            <a:r>
              <a:rPr lang="en-US" dirty="0"/>
              <a:t>Divide the sum of squares for regression by the sum of squares for average, subtract that from 1.0. </a:t>
            </a:r>
          </a:p>
          <a:p>
            <a:r>
              <a:rPr lang="en-US" dirty="0"/>
              <a:t>Now you calculated R</a:t>
            </a:r>
            <a:r>
              <a:rPr lang="en-US" baseline="30000" dirty="0"/>
              <a:t>2 </a:t>
            </a:r>
            <a:r>
              <a:rPr lang="en-US" dirty="0"/>
              <a:t>from scratch!</a:t>
            </a:r>
          </a:p>
        </p:txBody>
      </p:sp>
      <p:sp>
        <p:nvSpPr>
          <p:cNvPr id="5" name="Rectangle 2">
            <a:extLst>
              <a:ext uri="{FF2B5EF4-FFF2-40B4-BE49-F238E27FC236}">
                <a16:creationId xmlns:a16="http://schemas.microsoft.com/office/drawing/2014/main" id="{4E1CCE35-B429-44CC-BDB1-E5739A8CD802}"/>
              </a:ext>
            </a:extLst>
          </p:cNvPr>
          <p:cNvSpPr>
            <a:spLocks noChangeArrowheads="1"/>
          </p:cNvSpPr>
          <p:nvPr/>
        </p:nvSpPr>
        <p:spPr bwMode="auto">
          <a:xfrm>
            <a:off x="6257546" y="1615805"/>
            <a:ext cx="5344361" cy="34855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JetBrains Mono"/>
              </a:rPr>
              <a:t># Calculating R-square from scratch</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slope = </a:t>
            </a:r>
            <a:r>
              <a:rPr kumimoji="0" lang="en-US" altLang="en-US" sz="1050" b="0" i="0" u="none" strike="noStrike" cap="none" normalizeH="0" baseline="0" dirty="0">
                <a:ln>
                  <a:noFill/>
                </a:ln>
                <a:solidFill>
                  <a:srgbClr val="0000FF"/>
                </a:solidFill>
                <a:effectLst/>
                <a:latin typeface="JetBrains Mono"/>
              </a:rPr>
              <a:t>1.73333333</a:t>
            </a: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5.49999999999999</a:t>
            </a:r>
            <a:br>
              <a:rPr kumimoji="0" lang="en-US" altLang="en-US" sz="1050" b="0" i="0" u="none" strike="noStrike" cap="none" normalizeH="0" baseline="0" dirty="0">
                <a:ln>
                  <a:noFill/>
                </a:ln>
                <a:solidFill>
                  <a:srgbClr val="0000FF"/>
                </a:solidFill>
                <a:effectLst/>
                <a:latin typeface="JetBrains Mono"/>
              </a:rPr>
            </a:b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9</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3</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6</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7</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25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10</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19</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17.25</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 = [(slope * x) + </a:t>
            </a: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a:ln>
                  <a:noFill/>
                </a:ln>
                <a:solidFill>
                  <a:srgbClr val="000000"/>
                </a:solidFill>
                <a:effectLst/>
                <a:latin typeface="JetBrains Mono"/>
              </a:rPr>
              <a:t>x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[21.099999969999992, 10.699999989999991, 15.89999997999999, 17.63333330999999]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sum_sq_total</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1.0 </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sum_sq_total</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0.8478030805337009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86284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4EEF-C645-4FBD-9F7A-E131495CD25F}"/>
              </a:ext>
            </a:extLst>
          </p:cNvPr>
          <p:cNvSpPr>
            <a:spLocks noGrp="1"/>
          </p:cNvSpPr>
          <p:nvPr>
            <p:ph type="title"/>
          </p:nvPr>
        </p:nvSpPr>
        <p:spPr/>
        <p:txBody>
          <a:bodyPr/>
          <a:lstStyle/>
          <a:p>
            <a:r>
              <a:rPr lang="en-US" dirty="0"/>
              <a:t>Scikit-Learn and R</a:t>
            </a:r>
            <a:r>
              <a:rPr lang="en-US" baseline="30000" dirty="0"/>
              <a:t>2</a:t>
            </a:r>
            <a:r>
              <a:rPr lang="en-US" dirty="0"/>
              <a:t> </a:t>
            </a:r>
          </a:p>
        </p:txBody>
      </p:sp>
      <p:sp>
        <p:nvSpPr>
          <p:cNvPr id="4" name="Rectangle 1">
            <a:extLst>
              <a:ext uri="{FF2B5EF4-FFF2-40B4-BE49-F238E27FC236}">
                <a16:creationId xmlns:a16="http://schemas.microsoft.com/office/drawing/2014/main" id="{270A269A-DEEA-402E-BF1F-1C1FBBCCED66}"/>
              </a:ext>
            </a:extLst>
          </p:cNvPr>
          <p:cNvSpPr>
            <a:spLocks noChangeArrowheads="1"/>
          </p:cNvSpPr>
          <p:nvPr/>
        </p:nvSpPr>
        <p:spPr bwMode="auto">
          <a:xfrm>
            <a:off x="6292900" y="1660434"/>
            <a:ext cx="5364480"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R-square to evaluate the performance</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An R-square of 0 is no-fit, and 1 is perfect fit</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R^2: mean=0.590 (stdev-0.219)</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F6ACBB4-3BF6-44B4-B139-F044FA6EFE66}"/>
              </a:ext>
            </a:extLst>
          </p:cNvPr>
          <p:cNvSpPr>
            <a:spLocks noChangeArrowheads="1"/>
          </p:cNvSpPr>
          <p:nvPr/>
        </p:nvSpPr>
        <p:spPr bwMode="auto">
          <a:xfrm>
            <a:off x="600459" y="1768156"/>
            <a:ext cx="522975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train_test_split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'https://bit.ly/3m20B31'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train_test_split</a:t>
            </a:r>
            <a:r>
              <a:rPr kumimoji="0" lang="en-US" altLang="en-US" sz="1400" b="0" i="0" u="none" strike="noStrike" cap="none" normalizeH="0" baseline="0" dirty="0">
                <a:ln>
                  <a:noFill/>
                </a:ln>
                <a:solidFill>
                  <a:srgbClr val="000000"/>
                </a:solidFill>
                <a:effectLst/>
                <a:latin typeface="JetBrains Mono"/>
              </a:rPr>
              <a:t>(X, Y, </a:t>
            </a:r>
            <a:r>
              <a:rPr kumimoji="0" lang="en-US" altLang="en-US" sz="1400" b="0" i="0" u="none" strike="noStrike" cap="none" normalizeH="0" baseline="0" dirty="0" err="1">
                <a:ln>
                  <a:noFill/>
                </a:ln>
                <a:solidFill>
                  <a:srgbClr val="660099"/>
                </a:solidFill>
                <a:effectLst/>
                <a:latin typeface="JetBrains Mono"/>
              </a:rPr>
              <a:t>test_size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model.fit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 = </a:t>
            </a:r>
            <a:r>
              <a:rPr kumimoji="0" lang="en-US" altLang="en-US" sz="1400" b="0" i="0" u="none" strike="noStrike" cap="none" normalizeH="0" baseline="0" dirty="0" err="1">
                <a:ln>
                  <a:noFill/>
                </a:ln>
                <a:solidFill>
                  <a:srgbClr val="000000"/>
                </a:solidFill>
                <a:effectLst/>
                <a:latin typeface="JetBrains Mono"/>
              </a:rPr>
              <a:t>model.score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(result) </a:t>
            </a:r>
            <a:r>
              <a:rPr lang="en-US" altLang="en-US" sz="1400" i="1" dirty="0">
                <a:solidFill>
                  <a:srgbClr val="808080"/>
                </a:solidFill>
                <a:latin typeface="JetBrains Mono"/>
              </a:rPr>
              <a:t># prints 0.8478030825856914</a:t>
            </a:r>
          </a:p>
        </p:txBody>
      </p:sp>
      <p:sp>
        <p:nvSpPr>
          <p:cNvPr id="6" name="TextBox 5">
            <a:extLst>
              <a:ext uri="{FF2B5EF4-FFF2-40B4-BE49-F238E27FC236}">
                <a16:creationId xmlns:a16="http://schemas.microsoft.com/office/drawing/2014/main" id="{710D77BC-CDD3-4E0C-9ABF-53FF18659FBE}"/>
              </a:ext>
            </a:extLst>
          </p:cNvPr>
          <p:cNvSpPr txBox="1"/>
          <p:nvPr/>
        </p:nvSpPr>
        <p:spPr>
          <a:xfrm>
            <a:off x="6292900"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Cross Validation</a:t>
            </a:r>
          </a:p>
        </p:txBody>
      </p:sp>
      <p:sp>
        <p:nvSpPr>
          <p:cNvPr id="8" name="TextBox 7">
            <a:extLst>
              <a:ext uri="{FF2B5EF4-FFF2-40B4-BE49-F238E27FC236}">
                <a16:creationId xmlns:a16="http://schemas.microsoft.com/office/drawing/2014/main" id="{5F140FC1-B3B4-43F4-9C02-77EC49B09E8C}"/>
              </a:ext>
            </a:extLst>
          </p:cNvPr>
          <p:cNvSpPr txBox="1"/>
          <p:nvPr/>
        </p:nvSpPr>
        <p:spPr>
          <a:xfrm>
            <a:off x="600459"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3-Fold </a:t>
            </a:r>
          </a:p>
        </p:txBody>
      </p:sp>
    </p:spTree>
    <p:extLst>
      <p:ext uri="{BB962C8B-B14F-4D97-AF65-F5344CB8AC3E}">
        <p14:creationId xmlns:p14="http://schemas.microsoft.com/office/powerpoint/2010/main" val="3384180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Appendix C</a:t>
            </a:r>
            <a:br>
              <a:rPr lang="en-US" sz="4400" dirty="0">
                <a:solidFill>
                  <a:schemeClr val="bg1"/>
                </a:solidFill>
              </a:rPr>
            </a:br>
            <a:r>
              <a:rPr lang="en-US" sz="4400" dirty="0">
                <a:solidFill>
                  <a:schemeClr val="bg1"/>
                </a:solidFill>
              </a:rPr>
              <a:t>Rescaling Data</a:t>
            </a:r>
          </a:p>
        </p:txBody>
      </p:sp>
    </p:spTree>
    <p:extLst>
      <p:ext uri="{BB962C8B-B14F-4D97-AF65-F5344CB8AC3E}">
        <p14:creationId xmlns:p14="http://schemas.microsoft.com/office/powerpoint/2010/main" val="16138052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92500" lnSpcReduction="20000"/>
          </a:bodyPr>
          <a:lstStyle/>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3440867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normAutofit/>
          </a:bodyPr>
          <a:lstStyle/>
          <a:p>
            <a:r>
              <a:rPr lang="en-US" dirty="0"/>
              <a:t>Rescaling</a:t>
            </a:r>
          </a:p>
        </p:txBody>
      </p:sp>
      <p:sp>
        <p:nvSpPr>
          <p:cNvPr id="3" name="Rectangle 1">
            <a:extLst>
              <a:ext uri="{FF2B5EF4-FFF2-40B4-BE49-F238E27FC236}">
                <a16:creationId xmlns:a16="http://schemas.microsoft.com/office/drawing/2014/main" id="{BC9C684B-D654-45F5-9A7C-9A18B02BF463}"/>
              </a:ext>
            </a:extLst>
          </p:cNvPr>
          <p:cNvSpPr>
            <a:spLocks noChangeArrowheads="1"/>
          </p:cNvSpPr>
          <p:nvPr/>
        </p:nvSpPr>
        <p:spPr bwMode="auto">
          <a:xfrm>
            <a:off x="6224590" y="1350176"/>
            <a:ext cx="5291138"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MinMaxScaler</a:t>
            </a: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'https://bit.ly/33iTfS9'</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5th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4</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MinMaxScaler</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660099"/>
                </a:solidFill>
                <a:effectLst/>
                <a:latin typeface="JetBrains Mono"/>
              </a:rPr>
              <a:t>feature_range</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a:ln>
                  <a:noFill/>
                </a:ln>
                <a:solidFill>
                  <a:srgbClr val="0000FF"/>
                </a:solidFill>
                <a:effectLst/>
                <a:latin typeface="JetBrains Mono"/>
              </a:rPr>
              <a:t>0.0</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1.0</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B3107FB-49A4-4F79-8E69-DADD3E39AEB2}"/>
              </a:ext>
            </a:extLst>
          </p:cNvPr>
          <p:cNvSpPr txBox="1"/>
          <p:nvPr/>
        </p:nvSpPr>
        <p:spPr>
          <a:xfrm>
            <a:off x="6224590" y="4166761"/>
            <a:ext cx="4771780" cy="291547"/>
          </a:xfrm>
          <a:prstGeom prst="rect">
            <a:avLst/>
          </a:prstGeom>
        </p:spPr>
        <p:txBody>
          <a:bodyPr vert="horz" wrap="square" lIns="91440" tIns="45720" rIns="91440" bIns="45720" rtlCol="0">
            <a:normAutofit fontScale="77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simple rescale between 0.0 and 1.0 above in scikit-learn</a:t>
            </a:r>
          </a:p>
        </p:txBody>
      </p:sp>
      <p:sp>
        <p:nvSpPr>
          <p:cNvPr id="7" name="Content Placeholder 2">
            <a:extLst>
              <a:ext uri="{FF2B5EF4-FFF2-40B4-BE49-F238E27FC236}">
                <a16:creationId xmlns:a16="http://schemas.microsoft.com/office/drawing/2014/main" id="{9FE961A5-2016-4137-BACD-9AA5BDD5AFA8}"/>
              </a:ext>
            </a:extLst>
          </p:cNvPr>
          <p:cNvSpPr>
            <a:spLocks noGrp="1"/>
          </p:cNvSpPr>
          <p:nvPr>
            <p:ph sz="quarter" idx="10"/>
          </p:nvPr>
        </p:nvSpPr>
        <p:spPr>
          <a:xfrm>
            <a:off x="539496" y="1435608"/>
            <a:ext cx="5427916" cy="4974336"/>
          </a:xfrm>
        </p:spPr>
        <p:txBody>
          <a:bodyPr>
            <a:normAutofit/>
          </a:bodyPr>
          <a:lstStyle/>
          <a:p>
            <a:r>
              <a:rPr lang="en-US" b="1" dirty="0"/>
              <a:t>When you have different fields with varying scales, it can be helpful to </a:t>
            </a:r>
            <a:r>
              <a:rPr lang="en-US" b="1" dirty="0">
                <a:solidFill>
                  <a:srgbClr val="FF0000"/>
                </a:solidFill>
              </a:rPr>
              <a:t>rescale</a:t>
            </a:r>
            <a:r>
              <a:rPr lang="en-US" b="1" dirty="0"/>
              <a:t>, or normalize, the data by compressing it between 0.0 and 1.0. </a:t>
            </a:r>
          </a:p>
          <a:p>
            <a:r>
              <a:rPr lang="en-US" dirty="0"/>
              <a:t>This can be helpful for optimization algorithms that perform training, making it easier to iterate parameters to fit the data more productively. </a:t>
            </a:r>
          </a:p>
          <a:p>
            <a:r>
              <a:rPr lang="en-US" b="1" dirty="0"/>
              <a:t>Note you do not always have to rescale, but sometimes it can give a better result especially for data with fields that vary in scale. </a:t>
            </a:r>
          </a:p>
        </p:txBody>
      </p:sp>
      <p:pic>
        <p:nvPicPr>
          <p:cNvPr id="8" name="Picture 7">
            <a:extLst>
              <a:ext uri="{FF2B5EF4-FFF2-40B4-BE49-F238E27FC236}">
                <a16:creationId xmlns:a16="http://schemas.microsoft.com/office/drawing/2014/main" id="{99DA0B33-8F50-47D7-9854-8F724ACF612B}"/>
              </a:ext>
            </a:extLst>
          </p:cNvPr>
          <p:cNvPicPr>
            <a:picLocks noChangeAspect="1"/>
          </p:cNvPicPr>
          <p:nvPr/>
        </p:nvPicPr>
        <p:blipFill>
          <a:blip r:embed="rId2"/>
          <a:stretch>
            <a:fillRect/>
          </a:stretch>
        </p:blipFill>
        <p:spPr>
          <a:xfrm>
            <a:off x="8610480" y="4767110"/>
            <a:ext cx="2651727" cy="1019365"/>
          </a:xfrm>
          <a:prstGeom prst="rect">
            <a:avLst/>
          </a:prstGeom>
        </p:spPr>
      </p:pic>
      <p:pic>
        <p:nvPicPr>
          <p:cNvPr id="11" name="Picture 10">
            <a:extLst>
              <a:ext uri="{FF2B5EF4-FFF2-40B4-BE49-F238E27FC236}">
                <a16:creationId xmlns:a16="http://schemas.microsoft.com/office/drawing/2014/main" id="{97DB9C76-52AF-41F1-AB1C-69EC7B498C3A}"/>
              </a:ext>
            </a:extLst>
          </p:cNvPr>
          <p:cNvPicPr>
            <a:picLocks noChangeAspect="1"/>
          </p:cNvPicPr>
          <p:nvPr/>
        </p:nvPicPr>
        <p:blipFill>
          <a:blip r:embed="rId3"/>
          <a:stretch>
            <a:fillRect/>
          </a:stretch>
        </p:blipFill>
        <p:spPr>
          <a:xfrm>
            <a:off x="6310314" y="4700856"/>
            <a:ext cx="1011782" cy="1151875"/>
          </a:xfrm>
          <a:prstGeom prst="rect">
            <a:avLst/>
          </a:prstGeom>
        </p:spPr>
      </p:pic>
      <p:cxnSp>
        <p:nvCxnSpPr>
          <p:cNvPr id="13" name="Straight Arrow Connector 12">
            <a:extLst>
              <a:ext uri="{FF2B5EF4-FFF2-40B4-BE49-F238E27FC236}">
                <a16:creationId xmlns:a16="http://schemas.microsoft.com/office/drawing/2014/main" id="{8D478900-294E-49F2-B208-BAE397800117}"/>
              </a:ext>
            </a:extLst>
          </p:cNvPr>
          <p:cNvCxnSpPr/>
          <p:nvPr/>
        </p:nvCxnSpPr>
        <p:spPr>
          <a:xfrm>
            <a:off x="7558088" y="5233930"/>
            <a:ext cx="7715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032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Standardization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5" y="1435608"/>
            <a:ext cx="5789867" cy="3977640"/>
          </a:xfrm>
        </p:spPr>
        <p:txBody>
          <a:bodyPr/>
          <a:lstStyle/>
          <a:p>
            <a:r>
              <a:rPr lang="en-US" b="1" dirty="0">
                <a:solidFill>
                  <a:srgbClr val="FF0000"/>
                </a:solidFill>
              </a:rPr>
              <a:t>Standardization</a:t>
            </a:r>
            <a:r>
              <a:rPr lang="en-US" b="1" dirty="0"/>
              <a:t> is transforming numeric variables to fit a standard normal distribution (with a mean of 0 and standard deviation of 1) and express each value in standard deviations.</a:t>
            </a:r>
          </a:p>
          <a:p>
            <a:r>
              <a:rPr lang="en-US" dirty="0"/>
              <a:t>It can be preferable to rescaling, if the data can assume a normal distribution for each variable.</a:t>
            </a:r>
          </a:p>
          <a:p>
            <a:r>
              <a:rPr lang="en-US" dirty="0"/>
              <a:t>In other words, standardization is finding the z-scores for each variable. </a:t>
            </a:r>
          </a:p>
        </p:txBody>
      </p:sp>
      <p:sp>
        <p:nvSpPr>
          <p:cNvPr id="4" name="Rectangle 1">
            <a:extLst>
              <a:ext uri="{FF2B5EF4-FFF2-40B4-BE49-F238E27FC236}">
                <a16:creationId xmlns:a16="http://schemas.microsoft.com/office/drawing/2014/main" id="{8267934E-27DA-466A-A5A6-1792A7E8B674}"/>
              </a:ext>
            </a:extLst>
          </p:cNvPr>
          <p:cNvSpPr>
            <a:spLocks noChangeArrowheads="1"/>
          </p:cNvSpPr>
          <p:nvPr/>
        </p:nvSpPr>
        <p:spPr bwMode="auto">
          <a:xfrm>
            <a:off x="7800974" y="1304803"/>
            <a:ext cx="3586163"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StandardScaler</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'https://bit.ly/3flZJSR'</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StandardScaler</a:t>
            </a:r>
            <a:r>
              <a:rPr kumimoji="0" lang="en-US" altLang="en-US" sz="1000" b="0" i="0" u="none" strike="noStrike" cap="none" normalizeH="0" baseline="0" dirty="0">
                <a:ln>
                  <a:noFill/>
                </a:ln>
                <a:solidFill>
                  <a:srgbClr val="000000"/>
                </a:solidFill>
                <a:effectLst/>
                <a:latin typeface="JetBrains Mono"/>
              </a:rPr>
              <a:t>().fit(X)</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62DCC63-4CA9-43AC-8862-59D2463A3274}"/>
              </a:ext>
            </a:extLst>
          </p:cNvPr>
          <p:cNvPicPr>
            <a:picLocks noChangeAspect="1"/>
          </p:cNvPicPr>
          <p:nvPr/>
        </p:nvPicPr>
        <p:blipFill>
          <a:blip r:embed="rId2"/>
          <a:stretch>
            <a:fillRect/>
          </a:stretch>
        </p:blipFill>
        <p:spPr>
          <a:xfrm>
            <a:off x="7586662" y="5553145"/>
            <a:ext cx="3913699" cy="927913"/>
          </a:xfrm>
          <a:prstGeom prst="rect">
            <a:avLst/>
          </a:prstGeom>
        </p:spPr>
      </p:pic>
      <p:pic>
        <p:nvPicPr>
          <p:cNvPr id="8" name="Picture 7">
            <a:extLst>
              <a:ext uri="{FF2B5EF4-FFF2-40B4-BE49-F238E27FC236}">
                <a16:creationId xmlns:a16="http://schemas.microsoft.com/office/drawing/2014/main" id="{340F2E1C-4F18-4489-8B6F-BE928ECD68B7}"/>
              </a:ext>
            </a:extLst>
          </p:cNvPr>
          <p:cNvPicPr>
            <a:picLocks noChangeAspect="1"/>
          </p:cNvPicPr>
          <p:nvPr/>
        </p:nvPicPr>
        <p:blipFill>
          <a:blip r:embed="rId3"/>
          <a:stretch>
            <a:fillRect/>
          </a:stretch>
        </p:blipFill>
        <p:spPr>
          <a:xfrm>
            <a:off x="7829304" y="4481039"/>
            <a:ext cx="3302794" cy="507539"/>
          </a:xfrm>
          <a:prstGeom prst="rect">
            <a:avLst/>
          </a:prstGeom>
        </p:spPr>
      </p:pic>
      <p:cxnSp>
        <p:nvCxnSpPr>
          <p:cNvPr id="9" name="Straight Arrow Connector 8">
            <a:extLst>
              <a:ext uri="{FF2B5EF4-FFF2-40B4-BE49-F238E27FC236}">
                <a16:creationId xmlns:a16="http://schemas.microsoft.com/office/drawing/2014/main" id="{D9715722-2214-4C64-83FA-1F31886395E0}"/>
              </a:ext>
            </a:extLst>
          </p:cNvPr>
          <p:cNvCxnSpPr>
            <a:cxnSpLocks/>
          </p:cNvCxnSpPr>
          <p:nvPr/>
        </p:nvCxnSpPr>
        <p:spPr>
          <a:xfrm>
            <a:off x="9480701" y="5033892"/>
            <a:ext cx="0" cy="4739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5003994-1397-4921-AA02-B1799FC5B7A8}"/>
              </a:ext>
            </a:extLst>
          </p:cNvPr>
          <p:cNvSpPr txBox="1"/>
          <p:nvPr/>
        </p:nvSpPr>
        <p:spPr>
          <a:xfrm>
            <a:off x="7586662" y="4189492"/>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standardization on all data fields</a:t>
            </a:r>
          </a:p>
        </p:txBody>
      </p:sp>
    </p:spTree>
    <p:extLst>
      <p:ext uri="{BB962C8B-B14F-4D97-AF65-F5344CB8AC3E}">
        <p14:creationId xmlns:p14="http://schemas.microsoft.com/office/powerpoint/2010/main" val="39331216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Unit Vector Normalization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6" y="1435607"/>
            <a:ext cx="5754148" cy="4779455"/>
          </a:xfrm>
        </p:spPr>
        <p:txBody>
          <a:bodyPr>
            <a:normAutofit lnSpcReduction="10000"/>
          </a:bodyPr>
          <a:lstStyle/>
          <a:p>
            <a:r>
              <a:rPr lang="en-US" b="1" dirty="0"/>
              <a:t>Not to be confused with standardization, </a:t>
            </a:r>
            <a:r>
              <a:rPr lang="en-US" b="1" dirty="0">
                <a:solidFill>
                  <a:srgbClr val="FF0000"/>
                </a:solidFill>
              </a:rPr>
              <a:t>unit vector normalization</a:t>
            </a:r>
            <a:r>
              <a:rPr lang="en-US" b="1" dirty="0"/>
              <a:t> is rescaling each data record to have a vector length of 1.0. </a:t>
            </a:r>
          </a:p>
          <a:p>
            <a:r>
              <a:rPr lang="en-US" dirty="0"/>
              <a:t>This is probably the most complicated transformation, as it involves some understanding of linear algebra.</a:t>
            </a:r>
          </a:p>
          <a:p>
            <a:r>
              <a:rPr lang="en-US" dirty="0"/>
              <a:t>It works well for sparse data sets and it compresses the data into a smaller space, which is especially helpful for high-dimension datasets.</a:t>
            </a:r>
          </a:p>
          <a:p>
            <a:r>
              <a:rPr lang="en-US" dirty="0"/>
              <a:t>It is often used for neural networks, k-nearest neighbors, and a few other ML algorithms.</a:t>
            </a:r>
          </a:p>
        </p:txBody>
      </p:sp>
      <p:sp>
        <p:nvSpPr>
          <p:cNvPr id="4" name="Rectangle 1">
            <a:extLst>
              <a:ext uri="{FF2B5EF4-FFF2-40B4-BE49-F238E27FC236}">
                <a16:creationId xmlns:a16="http://schemas.microsoft.com/office/drawing/2014/main" id="{1FC9F1A0-D681-4686-A881-3F1F5841D68E}"/>
              </a:ext>
            </a:extLst>
          </p:cNvPr>
          <p:cNvSpPr>
            <a:spLocks noChangeArrowheads="1"/>
          </p:cNvSpPr>
          <p:nvPr/>
        </p:nvSpPr>
        <p:spPr bwMode="auto">
          <a:xfrm>
            <a:off x="7558087" y="1435607"/>
            <a:ext cx="320754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sklearn.preprocessing</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Normalizer</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df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'https://bit.ly/3flZJSR'</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delimiter</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X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output column (all rows,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Y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Rescale all the input variables to be normalized</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scaler = Normalizer().fit(X)</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scaler.fit_transform</a:t>
            </a:r>
            <a:r>
              <a:rPr kumimoji="0" lang="en-US" altLang="en-US" sz="900" b="0" i="0" u="none" strike="noStrike" cap="none" normalizeH="0" baseline="0" dirty="0">
                <a:ln>
                  <a:noFill/>
                </a:ln>
                <a:solidFill>
                  <a:srgbClr val="000000"/>
                </a:solidFill>
                <a:effectLst/>
                <a:latin typeface="JetBrains Mono"/>
              </a:rPr>
              <a:t>(X)</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D7DFA81-7C63-4013-8364-DA325D52EE4B}"/>
              </a:ext>
            </a:extLst>
          </p:cNvPr>
          <p:cNvPicPr>
            <a:picLocks noChangeAspect="1"/>
          </p:cNvPicPr>
          <p:nvPr/>
        </p:nvPicPr>
        <p:blipFill>
          <a:blip r:embed="rId2"/>
          <a:stretch>
            <a:fillRect/>
          </a:stretch>
        </p:blipFill>
        <p:spPr>
          <a:xfrm>
            <a:off x="7275206" y="5657849"/>
            <a:ext cx="4088917" cy="451191"/>
          </a:xfrm>
          <a:prstGeom prst="rect">
            <a:avLst/>
          </a:prstGeom>
        </p:spPr>
      </p:pic>
      <p:pic>
        <p:nvPicPr>
          <p:cNvPr id="8" name="Picture 7">
            <a:extLst>
              <a:ext uri="{FF2B5EF4-FFF2-40B4-BE49-F238E27FC236}">
                <a16:creationId xmlns:a16="http://schemas.microsoft.com/office/drawing/2014/main" id="{028C397B-BA56-4373-8699-958D4CAB4C5A}"/>
              </a:ext>
            </a:extLst>
          </p:cNvPr>
          <p:cNvPicPr>
            <a:picLocks noChangeAspect="1"/>
          </p:cNvPicPr>
          <p:nvPr/>
        </p:nvPicPr>
        <p:blipFill>
          <a:blip r:embed="rId3"/>
          <a:stretch>
            <a:fillRect/>
          </a:stretch>
        </p:blipFill>
        <p:spPr>
          <a:xfrm>
            <a:off x="7558087" y="4363544"/>
            <a:ext cx="3523157" cy="565644"/>
          </a:xfrm>
          <a:prstGeom prst="rect">
            <a:avLst/>
          </a:prstGeom>
        </p:spPr>
      </p:pic>
      <p:cxnSp>
        <p:nvCxnSpPr>
          <p:cNvPr id="9" name="Straight Arrow Connector 8">
            <a:extLst>
              <a:ext uri="{FF2B5EF4-FFF2-40B4-BE49-F238E27FC236}">
                <a16:creationId xmlns:a16="http://schemas.microsoft.com/office/drawing/2014/main" id="{5F148F19-EECB-4D47-B5E4-4303414A81D7}"/>
              </a:ext>
            </a:extLst>
          </p:cNvPr>
          <p:cNvCxnSpPr>
            <a:cxnSpLocks/>
          </p:cNvCxnSpPr>
          <p:nvPr/>
        </p:nvCxnSpPr>
        <p:spPr>
          <a:xfrm>
            <a:off x="9319664" y="5057775"/>
            <a:ext cx="0" cy="5143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4C5B58-F7BC-4307-AD4C-408999AF10BF}"/>
              </a:ext>
            </a:extLst>
          </p:cNvPr>
          <p:cNvSpPr txBox="1"/>
          <p:nvPr/>
        </p:nvSpPr>
        <p:spPr>
          <a:xfrm>
            <a:off x="7472362" y="3986273"/>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normalization on all data fields</a:t>
            </a:r>
          </a:p>
        </p:txBody>
      </p:sp>
    </p:spTree>
    <p:extLst>
      <p:ext uri="{BB962C8B-B14F-4D97-AF65-F5344CB8AC3E}">
        <p14:creationId xmlns:p14="http://schemas.microsoft.com/office/powerpoint/2010/main" val="2227236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5422392"/>
          </a:xfrm>
        </p:spPr>
        <p:txBody>
          <a:bodyPr>
            <a:normAutofit/>
          </a:bodyPr>
          <a:lstStyle/>
          <a:p>
            <a:pPr>
              <a:lnSpc>
                <a:spcPct val="120000"/>
              </a:lnSpc>
              <a:spcBef>
                <a:spcPts val="500"/>
              </a:spcBef>
              <a:spcAft>
                <a:spcPts val="1000"/>
              </a:spcAft>
            </a:pPr>
            <a:r>
              <a:rPr lang="en-US" sz="1600" dirty="0"/>
              <a:t>We are not going to focus too much on validating and analyzing machine learning models, but we should at least mention overfitting. </a:t>
            </a:r>
          </a:p>
          <a:p>
            <a:pPr>
              <a:lnSpc>
                <a:spcPct val="120000"/>
              </a:lnSpc>
              <a:spcBef>
                <a:spcPts val="500"/>
              </a:spcBef>
              <a:spcAft>
                <a:spcPts val="1000"/>
              </a:spcAft>
            </a:pPr>
            <a:r>
              <a:rPr lang="en-US" sz="1600" b="1" dirty="0">
                <a:solidFill>
                  <a:srgbClr val="C00000"/>
                </a:solidFill>
              </a:rPr>
              <a:t>Overfitting</a:t>
            </a:r>
            <a:r>
              <a:rPr lang="en-US" sz="1600" dirty="0"/>
              <a:t> means that our ML model works well with the data it was trained on but fails to predict correctly with new data.</a:t>
            </a:r>
          </a:p>
          <a:p>
            <a:pPr marL="285750" indent="-285750">
              <a:lnSpc>
                <a:spcPct val="120000"/>
              </a:lnSpc>
              <a:spcBef>
                <a:spcPts val="500"/>
              </a:spcBef>
              <a:spcAft>
                <a:spcPts val="1000"/>
              </a:spcAft>
              <a:buFont typeface="Arial" panose="020B0604020202020204" pitchFamily="34" charset="0"/>
              <a:buChar char="•"/>
            </a:pPr>
            <a:r>
              <a:rPr lang="en-US" sz="1600" dirty="0"/>
              <a:t>This can be due to many factors, but a common cause is the sampled data does not represent the larger population and more data is needed. </a:t>
            </a:r>
          </a:p>
          <a:p>
            <a:pPr marL="285750" indent="-285750">
              <a:lnSpc>
                <a:spcPct val="120000"/>
              </a:lnSpc>
              <a:spcBef>
                <a:spcPts val="500"/>
              </a:spcBef>
              <a:spcAft>
                <a:spcPts val="1000"/>
              </a:spcAft>
              <a:buFont typeface="Arial" panose="020B0604020202020204" pitchFamily="34" charset="0"/>
              <a:buChar char="•"/>
            </a:pPr>
            <a:r>
              <a:rPr lang="en-US" sz="1600" dirty="0"/>
              <a:t>The red line has high </a:t>
            </a:r>
            <a:r>
              <a:rPr lang="en-US" sz="1600" b="1" dirty="0">
                <a:solidFill>
                  <a:srgbClr val="C00000"/>
                </a:solidFill>
              </a:rPr>
              <a:t>variance</a:t>
            </a:r>
            <a:r>
              <a:rPr lang="en-US" sz="1600" dirty="0"/>
              <a:t>, meaning its predictions are sensitive to outliers and therefore can vary greatly. </a:t>
            </a:r>
          </a:p>
          <a:p>
            <a:pPr marL="285750" indent="-285750">
              <a:lnSpc>
                <a:spcPct val="120000"/>
              </a:lnSpc>
              <a:spcBef>
                <a:spcPts val="500"/>
              </a:spcBef>
              <a:spcAft>
                <a:spcPts val="1000"/>
              </a:spcAft>
              <a:buFont typeface="Arial" panose="020B0604020202020204" pitchFamily="34" charset="0"/>
              <a:buChar char="•"/>
            </a:pPr>
            <a:r>
              <a:rPr lang="en-US" sz="1600" dirty="0"/>
              <a:t>The blue line has high </a:t>
            </a:r>
            <a:r>
              <a:rPr lang="en-US" sz="1600" b="1" dirty="0">
                <a:solidFill>
                  <a:srgbClr val="C00000"/>
                </a:solidFill>
              </a:rPr>
              <a:t>bias</a:t>
            </a:r>
            <a:r>
              <a:rPr lang="en-US" sz="1600" dirty="0"/>
              <a:t>, meaning the model is less sensitive to outliers because it prioritizes a method (maintaining a straight line) rather than bend and respond to variance.</a:t>
            </a:r>
          </a:p>
          <a:p>
            <a:pPr>
              <a:lnSpc>
                <a:spcPct val="120000"/>
              </a:lnSpc>
              <a:spcBef>
                <a:spcPts val="500"/>
              </a:spcBef>
              <a:spcAft>
                <a:spcPts val="1000"/>
              </a:spcAft>
            </a:pPr>
            <a:r>
              <a:rPr lang="en-US" sz="16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4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Brief Introduction to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(1−(</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(3−(</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5</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b="0" i="1" dirty="0" smtClean="0">
                            <a:solidFill>
                              <a:srgbClr val="FF0000"/>
                            </a:solidFill>
                            <a:latin typeface="Cambria Math" panose="02040503050406030204" pitchFamily="18" charset="0"/>
                          </a:rPr>
                          <m:t>7</m:t>
                        </m:r>
                        <m:r>
                          <a:rPr lang="en-US" sz="1600" i="1" dirty="0">
                            <a:solidFill>
                              <a:srgbClr val="FF0000"/>
                            </a:solidFill>
                            <a:latin typeface="Cambria Math" panose="02040503050406030204" pitchFamily="18" charset="0"/>
                          </a:rPr>
                          <m:t>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FE87F5B6-C34B-48B3-B6FD-56A7FFA7C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Supplemental Material</a:t>
            </a:r>
          </a:p>
        </p:txBody>
      </p:sp>
      <p:pic>
        <p:nvPicPr>
          <p:cNvPr id="16386" name="Picture 2" descr="Essential Math for Data Science">
            <a:extLst>
              <a:ext uri="{FF2B5EF4-FFF2-40B4-BE49-F238E27FC236}">
                <a16:creationId xmlns:a16="http://schemas.microsoft.com/office/drawing/2014/main" id="{953D4EC8-C520-BC29-3142-0F1736849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213" y="1516096"/>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356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3.17 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=0.69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2"/>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7 O-Ring failures from 24 launches and the temperature (shown to the right). </a:t>
            </a:r>
          </a:p>
          <a:p>
            <a:r>
              <a:rPr lang="en-US" dirty="0"/>
              <a:t>The consensus from other parties is there is no correlation between number of failures and temperature. </a:t>
            </a:r>
          </a:p>
          <a:p>
            <a:r>
              <a:rPr lang="en-US" dirty="0"/>
              <a:t>Is this assessment correct?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3"/>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name="Worksheet" r:id="rId4" imgW="1904861" imgH="1533551" progId="Excel.Sheet.12">
                  <p:embed/>
                </p:oleObj>
              </mc:Choice>
              <mc:Fallback>
                <p:oleObj name="Worksheet" r:id="rId4"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5"/>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631959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a:t>
            </a:r>
            <a:r>
              <a:rPr lang="en-US" b="1" u="sng" dirty="0">
                <a:solidFill>
                  <a:srgbClr val="FF0000"/>
                </a:solidFill>
              </a:rPr>
              <a:t>7 O-Ring failures </a:t>
            </a:r>
            <a:r>
              <a:rPr lang="en-US" dirty="0"/>
              <a:t>from </a:t>
            </a:r>
            <a:r>
              <a:rPr lang="en-US" b="1" u="sng" dirty="0">
                <a:solidFill>
                  <a:srgbClr val="FF0000"/>
                </a:solidFill>
              </a:rPr>
              <a:t>24 launches </a:t>
            </a:r>
            <a:r>
              <a:rPr lang="en-US" dirty="0"/>
              <a:t>and the temperature (shown to the right). </a:t>
            </a:r>
          </a:p>
          <a:p>
            <a:r>
              <a:rPr lang="en-US" dirty="0"/>
              <a:t>The consensus from other parties is there is no correlation between number of failures and temperature. </a:t>
            </a:r>
          </a:p>
          <a:p>
            <a:r>
              <a:rPr lang="en-US" dirty="0"/>
              <a:t>Is this assessment correct? </a:t>
            </a:r>
            <a:r>
              <a:rPr lang="en-US" b="1" u="sng" dirty="0">
                <a:solidFill>
                  <a:srgbClr val="FF0000"/>
                </a:solidFill>
              </a:rPr>
              <a:t>Is anything missing</a:t>
            </a:r>
            <a:r>
              <a:rPr lang="en-US" dirty="0"/>
              <a: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3"/>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name="Worksheet" r:id="rId4" imgW="1904861" imgH="1533551" progId="Excel.Sheet.12">
                  <p:embed/>
                </p:oleObj>
              </mc:Choice>
              <mc:Fallback>
                <p:oleObj name="Worksheet" r:id="rId4"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5"/>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097909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797179" cy="3977640"/>
          </a:xfrm>
        </p:spPr>
        <p:txBody>
          <a:bodyPr/>
          <a:lstStyle/>
          <a:p>
            <a:r>
              <a:rPr lang="en-US" dirty="0"/>
              <a:t>Notice that data from successful launches were not included, which may tell an entirely different story. </a:t>
            </a:r>
          </a:p>
          <a:p>
            <a:r>
              <a:rPr lang="en-US" dirty="0"/>
              <a:t>What are your thoughts now? Is there a correlation? Is there a model that can be used to predict risk?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3576D720-AF15-4BC3-9CE1-72C90556157B}"/>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name="Worksheet" r:id="rId3" imgW="1904861" imgH="4581551" progId="Excel.Sheet.12">
                  <p:embed/>
                </p:oleObj>
              </mc:Choice>
              <mc:Fallback>
                <p:oleObj name="Worksheet" r:id="rId3" imgW="1904861" imgH="4581551" progId="Excel.Sheet.12">
                  <p:embed/>
                  <p:pic>
                    <p:nvPicPr>
                      <p:cNvPr id="5" name="Object 4">
                        <a:extLst>
                          <a:ext uri="{FF2B5EF4-FFF2-40B4-BE49-F238E27FC236}">
                            <a16:creationId xmlns:a16="http://schemas.microsoft.com/office/drawing/2014/main" id="{3576D720-AF15-4BC3-9CE1-72C90556157B}"/>
                          </a:ext>
                        </a:extLst>
                      </p:cNvPr>
                      <p:cNvPicPr/>
                      <p:nvPr/>
                    </p:nvPicPr>
                    <p:blipFill>
                      <a:blip r:embed="rId4"/>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2830436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337305" cy="3977640"/>
          </a:xfrm>
        </p:spPr>
        <p:txBody>
          <a:bodyPr/>
          <a:lstStyle/>
          <a:p>
            <a:r>
              <a:rPr lang="en-US" dirty="0"/>
              <a:t>You can try to apply a linear regression here, and while it does show a trend it is a little awkward especially since our data is sparse. </a:t>
            </a:r>
          </a:p>
          <a:p>
            <a:r>
              <a:rPr lang="en-US" dirty="0"/>
              <a:t>Should we transform our data somehow? Are there any other models we can try?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73A0EBCE-AACF-43D9-A7F1-278CB7F052B4}"/>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name="Worksheet" r:id="rId3" imgW="1904861" imgH="4581551" progId="Excel.Sheet.12">
                  <p:embed/>
                </p:oleObj>
              </mc:Choice>
              <mc:Fallback>
                <p:oleObj name="Worksheet" r:id="rId3" imgW="1904861" imgH="4581551" progId="Excel.Sheet.12">
                  <p:embed/>
                  <p:pic>
                    <p:nvPicPr>
                      <p:cNvPr id="6" name="Object 5">
                        <a:extLst>
                          <a:ext uri="{FF2B5EF4-FFF2-40B4-BE49-F238E27FC236}">
                            <a16:creationId xmlns:a16="http://schemas.microsoft.com/office/drawing/2014/main" id="{73A0EBCE-AACF-43D9-A7F1-278CB7F052B4}"/>
                          </a:ext>
                        </a:extLst>
                      </p:cNvPr>
                      <p:cNvPicPr/>
                      <p:nvPr/>
                    </p:nvPicPr>
                    <p:blipFill>
                      <a:blip r:embed="rId4"/>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3483144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9C16-D260-4790-A324-F6BE3FB7D9B7}"/>
              </a:ext>
            </a:extLst>
          </p:cNvPr>
          <p:cNvSpPr>
            <a:spLocks noGrp="1"/>
          </p:cNvSpPr>
          <p:nvPr>
            <p:ph type="title"/>
          </p:nvPr>
        </p:nvSpPr>
        <p:spPr/>
        <p:txBody>
          <a:bodyPr/>
          <a:lstStyle/>
          <a:p>
            <a:r>
              <a:rPr lang="en-US" dirty="0"/>
              <a:t>Linear Regression Source Code </a:t>
            </a:r>
          </a:p>
        </p:txBody>
      </p:sp>
      <p:sp>
        <p:nvSpPr>
          <p:cNvPr id="4" name="Rectangle 1">
            <a:extLst>
              <a:ext uri="{FF2B5EF4-FFF2-40B4-BE49-F238E27FC236}">
                <a16:creationId xmlns:a16="http://schemas.microsoft.com/office/drawing/2014/main" id="{FCE17493-BDD7-442E-B84E-89AB6C0C874C}"/>
              </a:ext>
            </a:extLst>
          </p:cNvPr>
          <p:cNvSpPr>
            <a:spLocks noChangeArrowheads="1"/>
          </p:cNvSpPr>
          <p:nvPr/>
        </p:nvSpPr>
        <p:spPr bwMode="auto">
          <a:xfrm>
            <a:off x="2217238" y="1676946"/>
            <a:ext cx="7298238"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a:ln>
                  <a:noFill/>
                </a:ln>
                <a:solidFill>
                  <a:srgbClr val="000000"/>
                </a:solidFill>
                <a:effectLst/>
                <a:latin typeface="Consolas" panose="020B0609020204030204" pitchFamily="49" charset="0"/>
              </a:rPr>
              <a:t>pandas </a:t>
            </a:r>
            <a:r>
              <a:rPr kumimoji="0" lang="en-US" altLang="en-US" sz="1050" b="1" i="0" u="none" strike="noStrike" cap="none" normalizeH="0" baseline="0" dirty="0">
                <a:ln>
                  <a:noFill/>
                </a:ln>
                <a:solidFill>
                  <a:srgbClr val="000080"/>
                </a:solidFill>
                <a:effectLst/>
                <a:latin typeface="Consolas" panose="020B0609020204030204" pitchFamily="49" charset="0"/>
              </a:rPr>
              <a:t>as </a:t>
            </a:r>
            <a:r>
              <a:rPr kumimoji="0" lang="en-US" altLang="en-US" sz="1050" b="0" i="0" u="none" strike="noStrike" cap="none" normalizeH="0" baseline="0" dirty="0">
                <a:ln>
                  <a:noFill/>
                </a:ln>
                <a:solidFill>
                  <a:srgbClr val="000000"/>
                </a:solidFill>
                <a:effectLst/>
                <a:latin typeface="Consolas" panose="020B0609020204030204" pitchFamily="49" charset="0"/>
              </a:rPr>
              <a:t>pd</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from </a:t>
            </a:r>
            <a:r>
              <a:rPr kumimoji="0" lang="en-US" altLang="en-US" sz="105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Learn more: https://scikit-learn.org/stable/modules/generated/sklearn.linear_model.LinearRegression.html</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Import points</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df = </a:t>
            </a:r>
            <a:r>
              <a:rPr kumimoji="0" lang="en-US" altLang="en-US" sz="1050" b="0" i="0" u="none" strike="noStrike" cap="none" normalizeH="0" baseline="0" dirty="0" err="1">
                <a:ln>
                  <a:noFill/>
                </a:ln>
                <a:solidFill>
                  <a:srgbClr val="000000"/>
                </a:solidFill>
                <a:effectLst/>
                <a:latin typeface="Consolas" panose="020B0609020204030204" pitchFamily="49" charset="0"/>
              </a:rPr>
              <a:t>pd.read_csv</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'https://bit.ly/2DgjTk5'</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660099"/>
                </a:solidFill>
                <a:effectLst/>
                <a:latin typeface="Consolas" panose="020B0609020204030204" pitchFamily="49" charset="0"/>
              </a:rPr>
              <a:t>delimiter</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X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Y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Plain ordinary least squares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fit =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r>
              <a:rPr kumimoji="0" lang="en-US" altLang="en-US" sz="1050" b="0" i="0" u="none" strike="noStrike" cap="none" normalizeH="0" baseline="0" dirty="0">
                <a:ln>
                  <a:noFill/>
                </a:ln>
                <a:solidFill>
                  <a:srgbClr val="000000"/>
                </a:solidFill>
                <a:effectLst/>
                <a:latin typeface="Consolas" panose="020B0609020204030204" pitchFamily="49" charset="0"/>
              </a:rPr>
              <a:t>().fit(X, Y)</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"m = {0}"</a:t>
            </a:r>
            <a:r>
              <a:rPr kumimoji="0" lang="en-US" altLang="en-US" sz="1050" b="0" i="0" u="none" strike="noStrike" cap="none" normalizeH="0" baseline="0" dirty="0">
                <a:ln>
                  <a:noFill/>
                </a:ln>
                <a:solidFill>
                  <a:srgbClr val="000000"/>
                </a:solidFill>
                <a:effectLst/>
                <a:latin typeface="Consolas" panose="020B0609020204030204" pitchFamily="49" charset="0"/>
              </a:rPr>
              <a:t>.format(fit.</a:t>
            </a:r>
            <a:r>
              <a:rPr kumimoji="0" lang="en-US" altLang="en-US" sz="1050" b="0" i="0" u="none" strike="noStrike" cap="none" normalizeH="0" baseline="0" dirty="0" err="1">
                <a:ln>
                  <a:noFill/>
                </a:ln>
                <a:solidFill>
                  <a:srgbClr val="000000"/>
                </a:solidFill>
                <a:effectLst/>
                <a:latin typeface="Consolas" panose="020B0609020204030204" pitchFamily="49" charset="0"/>
              </a:rPr>
              <a:t>coef</a:t>
            </a:r>
            <a:r>
              <a:rPr kumimoji="0" lang="en-US" altLang="en-US" sz="1050" b="0" i="0" u="none" strike="noStrike" cap="none" normalizeH="0" baseline="0" dirty="0">
                <a:ln>
                  <a:noFill/>
                </a:ln>
                <a:solidFill>
                  <a:srgbClr val="000000"/>
                </a:solidFill>
                <a:effectLst/>
                <a:latin typeface="Consolas" panose="020B0609020204030204" pitchFamily="49" charset="0"/>
              </a:rPr>
              <a:t>_.flatten()))</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"b = {0}"</a:t>
            </a:r>
            <a:r>
              <a:rPr kumimoji="0" lang="en-US" altLang="en-US" sz="1050" b="0" i="0" u="none" strike="noStrike" cap="none" normalizeH="0" baseline="0" dirty="0">
                <a:ln>
                  <a:noFill/>
                </a:ln>
                <a:solidFill>
                  <a:srgbClr val="000000"/>
                </a:solidFill>
                <a:effectLst/>
                <a:latin typeface="Consolas" panose="020B0609020204030204" pitchFamily="49" charset="0"/>
              </a:rPr>
              <a:t>.format(</a:t>
            </a:r>
            <a:r>
              <a:rPr kumimoji="0" lang="en-US" altLang="en-US" sz="1050" b="0" i="0" u="none" strike="noStrike" cap="none" normalizeH="0" baseline="0" dirty="0" err="1">
                <a:ln>
                  <a:noFill/>
                </a:ln>
                <a:solidFill>
                  <a:srgbClr val="000000"/>
                </a:solidFill>
                <a:effectLst/>
                <a:latin typeface="Consolas" panose="020B0609020204030204" pitchFamily="49" charset="0"/>
              </a:rPr>
              <a:t>fit.intercept_.flatten</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1329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21207" y="1514475"/>
            <a:ext cx="4428210" cy="3977640"/>
          </a:xfrm>
        </p:spPr>
        <p:txBody>
          <a:bodyPr>
            <a:normAutofit fontScale="92500" lnSpcReduction="20000"/>
          </a:bodyPr>
          <a:lstStyle/>
          <a:p>
            <a:r>
              <a:rPr lang="en-US" dirty="0"/>
              <a:t>What if we converted the data to be binary, showing whether a failure occurred or not occurred, by separating each instance into its own record?</a:t>
            </a:r>
          </a:p>
          <a:p>
            <a:r>
              <a:rPr lang="en-US" dirty="0"/>
              <a:t>This reduces the domain of output variables to “0” and “1” creating a binary model. </a:t>
            </a:r>
          </a:p>
          <a:p>
            <a:r>
              <a:rPr lang="en-US" dirty="0"/>
              <a:t>Is a story now becoming clear? What model can we use to predict probability of failure at a given temperature?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name="Worksheet" r:id="rId3" imgW="1904861" imgH="4962343" progId="Excel.Sheet.12">
                  <p:embed/>
                </p:oleObj>
              </mc:Choice>
              <mc:Fallback>
                <p:oleObj name="Worksheet" r:id="rId3"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4"/>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876188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428210" cy="5041392"/>
          </a:xfrm>
        </p:spPr>
        <p:txBody>
          <a:bodyPr>
            <a:normAutofit/>
          </a:bodyPr>
          <a:lstStyle/>
          <a:p>
            <a:r>
              <a:rPr lang="en-US" dirty="0"/>
              <a:t>Logistic regression might be the best way to model this risk. </a:t>
            </a:r>
          </a:p>
          <a:p>
            <a:r>
              <a:rPr lang="en-US" dirty="0"/>
              <a:t>Even though we lack freezing temperature data, the logistic regression points to a high probability of risk for O-ring failure.</a:t>
            </a:r>
          </a:p>
          <a:p>
            <a:r>
              <a:rPr lang="en-US" dirty="0"/>
              <a:t>If our launch is going to happen in freezing temperatures, this does not bode well.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name="Worksheet" r:id="rId3" imgW="1904861" imgH="4962343" progId="Excel.Sheet.12">
                  <p:embed/>
                </p:oleObj>
              </mc:Choice>
              <mc:Fallback>
                <p:oleObj name="Worksheet" r:id="rId3"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4"/>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3922168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4" y="1435608"/>
            <a:ext cx="6385347" cy="4974336"/>
          </a:xfrm>
        </p:spPr>
        <p:txBody>
          <a:bodyPr>
            <a:normAutofit fontScale="92500"/>
          </a:bodyPr>
          <a:lstStyle/>
          <a:p>
            <a:r>
              <a:rPr lang="en-US" dirty="0"/>
              <a:t>This is exactly what happened to the space shuttle Challenger on January 28, 1986, and if you already have not figured out already, we are doing the analysis. </a:t>
            </a:r>
          </a:p>
          <a:p>
            <a:r>
              <a:rPr lang="en-US" dirty="0"/>
              <a:t>Through a series of unfortunate events, only partial data was accessible and omitted non-failure data, which showed a correlation with temperature and O-ring failure. </a:t>
            </a:r>
          </a:p>
          <a:p>
            <a:r>
              <a:rPr lang="en-US" dirty="0"/>
              <a:t>The analysis we just did should have happened before the accident, but unfortunately it occurred afterwards. </a:t>
            </a:r>
          </a:p>
          <a:p>
            <a:r>
              <a:rPr lang="en-US" dirty="0"/>
              <a:t>We will learn later about how biases, class imbalance, and broken data can derail machine learning and statistical models. </a:t>
            </a:r>
          </a:p>
          <a:p>
            <a:endParaRPr lang="en-US" dirty="0"/>
          </a:p>
        </p:txBody>
      </p:sp>
      <p:pic>
        <p:nvPicPr>
          <p:cNvPr id="6" name="Picture 5" descr="A picture containing smoke, weapon, transport, dark&#10;&#10;Description automatically generated">
            <a:extLst>
              <a:ext uri="{FF2B5EF4-FFF2-40B4-BE49-F238E27FC236}">
                <a16:creationId xmlns:a16="http://schemas.microsoft.com/office/drawing/2014/main" id="{FA95F23F-305E-4A68-9084-254424216E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55328" y="1328224"/>
            <a:ext cx="4190746" cy="3409544"/>
          </a:xfrm>
          <a:prstGeom prst="rect">
            <a:avLst/>
          </a:prstGeom>
        </p:spPr>
      </p:pic>
      <p:sp>
        <p:nvSpPr>
          <p:cNvPr id="7" name="TextBox 6">
            <a:extLst>
              <a:ext uri="{FF2B5EF4-FFF2-40B4-BE49-F238E27FC236}">
                <a16:creationId xmlns:a16="http://schemas.microsoft.com/office/drawing/2014/main" id="{399FE4AF-DF98-4118-AB3C-3D0F1AF0FB33}"/>
              </a:ext>
            </a:extLst>
          </p:cNvPr>
          <p:cNvSpPr txBox="1"/>
          <p:nvPr/>
        </p:nvSpPr>
        <p:spPr>
          <a:xfrm>
            <a:off x="9023606" y="4807881"/>
            <a:ext cx="2628900" cy="1200329"/>
          </a:xfrm>
          <a:prstGeom prst="rect">
            <a:avLst/>
          </a:prstGeom>
        </p:spPr>
        <p:txBody>
          <a:bodyPr vert="horz" wrap="square" lIns="91440" tIns="45720" rIns="91440" bIns="45720" rtlCol="0">
            <a:spAutoFit/>
          </a:bodyPr>
          <a:lstStyle/>
          <a:p>
            <a:r>
              <a:rPr lang="en-US" sz="1200" i="1" dirty="0"/>
              <a:t>The space shuttle Challenger just moments before disaster on January 28, 1986 (above) and Richard Feynman famously demonstrating O-ring failure with a glass of ice water (left). </a:t>
            </a:r>
          </a:p>
        </p:txBody>
      </p:sp>
      <p:pic>
        <p:nvPicPr>
          <p:cNvPr id="10244" name="Picture 4" descr="The Scientific Odyssey | Richard feynman, Challenger explosion, Condensed  matter physics">
            <a:extLst>
              <a:ext uri="{FF2B5EF4-FFF2-40B4-BE49-F238E27FC236}">
                <a16:creationId xmlns:a16="http://schemas.microsoft.com/office/drawing/2014/main" id="{580B9447-B8A7-4EC7-8B9C-71A3F1C50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401" y="3205843"/>
            <a:ext cx="1924528" cy="265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729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8B1B-4D09-4412-BD27-F88326FB8174}"/>
              </a:ext>
            </a:extLst>
          </p:cNvPr>
          <p:cNvSpPr>
            <a:spLocks noGrp="1"/>
          </p:cNvSpPr>
          <p:nvPr>
            <p:ph type="title"/>
          </p:nvPr>
        </p:nvSpPr>
        <p:spPr>
          <a:xfrm>
            <a:off x="521207" y="448056"/>
            <a:ext cx="10045193" cy="640080"/>
          </a:xfrm>
        </p:spPr>
        <p:txBody>
          <a:bodyPr>
            <a:normAutofit/>
          </a:bodyPr>
          <a:lstStyle/>
          <a:p>
            <a:r>
              <a:rPr lang="en-US" dirty="0"/>
              <a:t>Space Shuttle Challenger: Logistic Regression Source Code</a:t>
            </a:r>
          </a:p>
        </p:txBody>
      </p:sp>
      <p:sp>
        <p:nvSpPr>
          <p:cNvPr id="4" name="Rectangle 1">
            <a:extLst>
              <a:ext uri="{FF2B5EF4-FFF2-40B4-BE49-F238E27FC236}">
                <a16:creationId xmlns:a16="http://schemas.microsoft.com/office/drawing/2014/main" id="{F2CF1911-3123-4CD2-9C42-40BE2594A0E7}"/>
              </a:ext>
            </a:extLst>
          </p:cNvPr>
          <p:cNvSpPr>
            <a:spLocks noChangeArrowheads="1"/>
          </p:cNvSpPr>
          <p:nvPr/>
        </p:nvSpPr>
        <p:spPr bwMode="auto">
          <a:xfrm>
            <a:off x="2413689" y="1440072"/>
            <a:ext cx="7364622"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go</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Load the data</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i="0" u="none" strike="noStrike" cap="none" normalizeH="0" baseline="0" dirty="0">
                <a:ln>
                  <a:noFill/>
                </a:ln>
                <a:solidFill>
                  <a:srgbClr val="008080"/>
                </a:solidFill>
                <a:effectLst/>
                <a:latin typeface="Consolas" panose="020B0609020204030204" pitchFamily="49" charset="0"/>
              </a:rPr>
              <a:t>https://bit.ly/2DgjTk5</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delimiter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Duplicate and convert records to have binary outcomes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df.index.repeat</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])].append(df[df[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X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Y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model =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model.fit</a:t>
            </a:r>
            <a:r>
              <a:rPr kumimoji="0" lang="en-US" altLang="en-US" sz="900" b="0" i="0" u="none" strike="noStrike" cap="none" normalizeH="0" baseline="0" dirty="0">
                <a:ln>
                  <a:noFill/>
                </a:ln>
                <a:solidFill>
                  <a:srgbClr val="000000"/>
                </a:solidFill>
                <a:effectLst/>
                <a:latin typeface="Consolas" panose="020B0609020204030204" pitchFamily="49" charset="0"/>
              </a:rPr>
              <a:t>(X, Y)</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 = {0}"</a:t>
            </a:r>
            <a:r>
              <a:rPr kumimoji="0" lang="en-US" altLang="en-US" sz="900" b="0" i="0" u="none" strike="noStrike" cap="none" normalizeH="0" baseline="0" dirty="0">
                <a:ln>
                  <a:noFill/>
                </a:ln>
                <a:solidFill>
                  <a:srgbClr val="000000"/>
                </a:solidFill>
                <a:effectLst/>
                <a:latin typeface="Consolas" panose="020B0609020204030204" pitchFamily="49" charset="0"/>
              </a:rPr>
              <a:t>.format(model.</a:t>
            </a:r>
            <a:r>
              <a:rPr kumimoji="0" lang="en-US" altLang="en-US" sz="900" b="0" i="0" u="none" strike="noStrike" cap="none" normalizeH="0" baseline="0" dirty="0" err="1">
                <a:ln>
                  <a:noFill/>
                </a:ln>
                <a:solidFill>
                  <a:srgbClr val="000000"/>
                </a:solidFill>
                <a:effectLst/>
                <a:latin typeface="Consolas" panose="020B0609020204030204" pitchFamily="49" charset="0"/>
              </a:rPr>
              <a:t>coef</a:t>
            </a:r>
            <a:r>
              <a:rPr kumimoji="0" lang="en-US" altLang="en-US" sz="900" b="0" i="0" u="none" strike="noStrike" cap="none" normalizeH="0" baseline="0" dirty="0">
                <a:ln>
                  <a:noFill/>
                </a:ln>
                <a:solidFill>
                  <a:srgbClr val="000000"/>
                </a:solidFill>
                <a:effectLst/>
                <a:latin typeface="Consolas" panose="020B0609020204030204" pitchFamily="49" charset="0"/>
              </a:rPr>
              <a:t>_.flatten()))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"b = {0}"</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model.intercept_.flatten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Plot results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go.Figure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"temperature"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'markers'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"Observations"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model.predict_proba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).reshape(-</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'lines'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'Logistic 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0878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189960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31461282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name="Worksheet" r:id="rId2" imgW="4876803" imgH="1861888" progId="Excel.Sheet.12">
                  <p:embed/>
                </p:oleObj>
              </mc:Choice>
              <mc:Fallback>
                <p:oleObj name="Worksheet" r:id="rId2"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3"/>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name="Worksheet" r:id="rId3" imgW="4371994" imgH="590584" progId="Excel.Sheet.12">
                  <p:embed/>
                </p:oleObj>
              </mc:Choice>
              <mc:Fallback>
                <p:oleObj name="Worksheet" r:id="rId3"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4"/>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0849-5500-4F54-A1F0-7DF22D50406C}"/>
              </a:ext>
            </a:extLst>
          </p:cNvPr>
          <p:cNvSpPr>
            <a:spLocks noGrp="1"/>
          </p:cNvSpPr>
          <p:nvPr>
            <p:ph type="title"/>
          </p:nvPr>
        </p:nvSpPr>
        <p:spPr/>
        <p:txBody>
          <a:bodyPr/>
          <a:lstStyle/>
          <a:p>
            <a:r>
              <a:rPr lang="en-US" dirty="0"/>
              <a:t>Gini Impurity – Plotting for the Curious</a:t>
            </a:r>
          </a:p>
        </p:txBody>
      </p:sp>
      <p:sp>
        <p:nvSpPr>
          <p:cNvPr id="3" name="Content Placeholder 2">
            <a:extLst>
              <a:ext uri="{FF2B5EF4-FFF2-40B4-BE49-F238E27FC236}">
                <a16:creationId xmlns:a16="http://schemas.microsoft.com/office/drawing/2014/main" id="{0E804542-E4EF-4DF6-A9A3-E73058D95B94}"/>
              </a:ext>
            </a:extLst>
          </p:cNvPr>
          <p:cNvSpPr>
            <a:spLocks noGrp="1"/>
          </p:cNvSpPr>
          <p:nvPr>
            <p:ph sz="quarter" idx="10"/>
          </p:nvPr>
        </p:nvSpPr>
        <p:spPr>
          <a:xfrm>
            <a:off x="539496" y="1435608"/>
            <a:ext cx="5556504" cy="3977640"/>
          </a:xfrm>
        </p:spPr>
        <p:txBody>
          <a:bodyPr/>
          <a:lstStyle/>
          <a:p>
            <a:r>
              <a:rPr lang="en-US" dirty="0"/>
              <a:t>The Gini impurity can never exceed 0.5, and this makes sense because having something 100% mixed (1.0) doesn’t make sense. </a:t>
            </a:r>
          </a:p>
          <a:p>
            <a:r>
              <a:rPr lang="en-US" dirty="0"/>
              <a:t>To the right we use </a:t>
            </a:r>
            <a:r>
              <a:rPr lang="en-US" dirty="0" err="1"/>
              <a:t>SymPy</a:t>
            </a:r>
            <a:r>
              <a:rPr lang="en-US" dirty="0"/>
              <a:t> to plot the </a:t>
            </a:r>
            <a:r>
              <a:rPr lang="en-US" dirty="0" err="1"/>
              <a:t>gini</a:t>
            </a:r>
            <a:r>
              <a:rPr lang="en-US" dirty="0"/>
              <a:t> impurity function. </a:t>
            </a:r>
          </a:p>
        </p:txBody>
      </p:sp>
      <p:pic>
        <p:nvPicPr>
          <p:cNvPr id="5" name="Picture 4">
            <a:extLst>
              <a:ext uri="{FF2B5EF4-FFF2-40B4-BE49-F238E27FC236}">
                <a16:creationId xmlns:a16="http://schemas.microsoft.com/office/drawing/2014/main" id="{97073F4A-83C4-4C80-8C68-EBC5078C7369}"/>
              </a:ext>
            </a:extLst>
          </p:cNvPr>
          <p:cNvPicPr>
            <a:picLocks noChangeAspect="1"/>
          </p:cNvPicPr>
          <p:nvPr/>
        </p:nvPicPr>
        <p:blipFill>
          <a:blip r:embed="rId2"/>
          <a:stretch>
            <a:fillRect/>
          </a:stretch>
        </p:blipFill>
        <p:spPr>
          <a:xfrm>
            <a:off x="6847024" y="3024251"/>
            <a:ext cx="4805480" cy="3456906"/>
          </a:xfrm>
          <a:prstGeom prst="rect">
            <a:avLst/>
          </a:prstGeom>
        </p:spPr>
      </p:pic>
      <p:sp>
        <p:nvSpPr>
          <p:cNvPr id="6" name="Rectangle 1">
            <a:extLst>
              <a:ext uri="{FF2B5EF4-FFF2-40B4-BE49-F238E27FC236}">
                <a16:creationId xmlns:a16="http://schemas.microsoft.com/office/drawing/2014/main" id="{3B79BE44-EE1E-498D-A09D-AA096DB15ABE}"/>
              </a:ext>
            </a:extLst>
          </p:cNvPr>
          <p:cNvSpPr>
            <a:spLocks noChangeArrowheads="1"/>
          </p:cNvSpPr>
          <p:nvPr/>
        </p:nvSpPr>
        <p:spPr bwMode="auto">
          <a:xfrm>
            <a:off x="6847024" y="1317629"/>
            <a:ext cx="4051069"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 = symbols(</a:t>
            </a:r>
            <a:r>
              <a:rPr kumimoji="0" lang="en-US" altLang="en-US" sz="1600" b="1" i="0" u="none" strike="noStrike" cap="none" normalizeH="0" baseline="0" dirty="0">
                <a:ln>
                  <a:noFill/>
                </a:ln>
                <a:solidFill>
                  <a:srgbClr val="008080"/>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b = </a:t>
            </a:r>
            <a:r>
              <a:rPr kumimoji="0" lang="en-US" altLang="en-US" sz="1600" b="0" i="0" u="none" strike="noStrike" cap="none" normalizeH="0" baseline="0" dirty="0">
                <a:ln>
                  <a:noFill/>
                </a:ln>
                <a:solidFill>
                  <a:srgbClr val="1750EB"/>
                </a:solidFill>
                <a:effectLst/>
                <a:latin typeface="JetBrains Mono"/>
              </a:rPr>
              <a:t>1.0 </a:t>
            </a:r>
            <a:r>
              <a:rPr kumimoji="0" lang="en-US" altLang="en-US" sz="1600" b="0" i="0" u="none" strike="noStrike" cap="none" normalizeH="0" baseline="0" dirty="0">
                <a:ln>
                  <a:noFill/>
                </a:ln>
                <a:solidFill>
                  <a:srgbClr val="080808"/>
                </a:solidFill>
                <a:effectLst/>
                <a:latin typeface="JetBrains Mono"/>
              </a:rPr>
              <a:t>- a</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gini_impurity_f</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 a**</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b**</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a:t>
            </a:r>
            <a:r>
              <a:rPr kumimoji="0" lang="en-US" altLang="en-US" sz="1600" b="0" i="0" u="none" strike="noStrike" cap="none" normalizeH="0" baseline="0" dirty="0" err="1">
                <a:ln>
                  <a:noFill/>
                </a:ln>
                <a:solidFill>
                  <a:srgbClr val="080808"/>
                </a:solidFill>
                <a:effectLst/>
                <a:latin typeface="JetBrains Mono"/>
              </a:rPr>
              <a:t>gini_impurity_f</a:t>
            </a:r>
            <a:r>
              <a:rPr kumimoji="0" lang="en-US" altLang="en-US" sz="1600" b="0" i="0" u="none" strike="noStrike" cap="none" normalizeH="0" baseline="0" dirty="0">
                <a:ln>
                  <a:noFill/>
                </a:ln>
                <a:solidFill>
                  <a:srgbClr val="080808"/>
                </a:solidFill>
                <a:effectLst/>
                <a:latin typeface="JetBrains Mono"/>
              </a:rPr>
              <a:t>, (a, </a:t>
            </a:r>
            <a:r>
              <a:rPr kumimoji="0" lang="en-US" altLang="en-US" sz="1600" b="0" i="0" u="none" strike="noStrike" cap="none" normalizeH="0" baseline="0" dirty="0">
                <a:ln>
                  <a:noFill/>
                </a:ln>
                <a:solidFill>
                  <a:srgbClr val="1750EB"/>
                </a:solidFill>
                <a:effectLst/>
                <a:latin typeface="JetBrains Mono"/>
              </a:rPr>
              <a:t>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5851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4"/>
                <a:stretch>
                  <a:fillRect l="-895" b="-3602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0 </m:t>
                    </m:r>
                    <m:f>
                      <m:fPr>
                        <m:ctrlPr>
                          <a:rPr lang="en-US" i="1" smtClean="0">
                            <a:latin typeface="Cambria Math" panose="02040503050406030204" pitchFamily="18" charset="0"/>
                          </a:rPr>
                        </m:ctrlPr>
                      </m:fPr>
                      <m:num>
                        <m:r>
                          <a:rPr lang="en-US" b="0" i="1" smtClean="0">
                            <a:latin typeface="Cambria Math" panose="02040503050406030204" pitchFamily="18" charset="0"/>
                          </a:rPr>
                          <m:t>0+16</m:t>
                        </m:r>
                      </m:num>
                      <m:den>
                        <m:r>
                          <a:rPr lang="en-US" b="0" i="1" smtClean="0">
                            <a:latin typeface="Cambria Math" panose="02040503050406030204" pitchFamily="18" charset="0"/>
                          </a:rPr>
                          <m:t>0+16+14+20</m:t>
                        </m:r>
                      </m:den>
                    </m:f>
                    <m:r>
                      <a:rPr lang="en-US" b="0" i="1" smtClean="0">
                        <a:latin typeface="Cambria Math" panose="02040503050406030204" pitchFamily="18" charset="0"/>
                      </a:rPr>
                      <m:t>+0.484429</m:t>
                    </m:r>
                    <m:f>
                      <m:fPr>
                        <m:ctrlPr>
                          <a:rPr lang="en-US" i="1">
                            <a:latin typeface="Cambria Math" panose="02040503050406030204" pitchFamily="18" charset="0"/>
                          </a:rPr>
                        </m:ctrlPr>
                      </m:fPr>
                      <m:num>
                        <m:r>
                          <a:rPr lang="en-US" b="0" i="1" smtClean="0">
                            <a:latin typeface="Cambria Math" panose="02040503050406030204" pitchFamily="18" charset="0"/>
                          </a:rPr>
                          <m:t>14+20</m:t>
                        </m:r>
                      </m:num>
                      <m:den>
                        <m:r>
                          <a:rPr lang="en-US" b="0" i="1" smtClean="0">
                            <a:latin typeface="Cambria Math" panose="02040503050406030204" pitchFamily="18" charset="0"/>
                          </a:rPr>
                          <m:t>0+</m:t>
                        </m:r>
                        <m:r>
                          <a:rPr lang="en-US" i="1">
                            <a:latin typeface="Cambria Math" panose="02040503050406030204" pitchFamily="18" charset="0"/>
                          </a:rPr>
                          <m:t>16+14+20</m:t>
                        </m:r>
                      </m:den>
                    </m:f>
                    <m:r>
                      <a:rPr lang="en-US" b="0" i="1" smtClean="0">
                        <a:latin typeface="Cambria Math" panose="02040503050406030204" pitchFamily="18" charset="0"/>
                      </a:rPr>
                      <m:t>= .32941172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7958</TotalTime>
  <Words>13925</Words>
  <Application>Microsoft Macintosh PowerPoint</Application>
  <PresentationFormat>Widescreen</PresentationFormat>
  <Paragraphs>1134</Paragraphs>
  <Slides>191</Slides>
  <Notes>20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191</vt:i4>
      </vt:variant>
    </vt:vector>
  </HeadingPairs>
  <TitlesOfParts>
    <vt:vector size="206" baseType="lpstr">
      <vt:lpstr>Arial</vt:lpstr>
      <vt:lpstr>Calibri</vt:lpstr>
      <vt:lpstr>Cambria Math</vt:lpstr>
      <vt:lpstr>Consolas</vt:lpstr>
      <vt:lpstr>Courier New</vt:lpstr>
      <vt:lpstr>JetBrains Mono</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Supplemental Material</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Loss Function</vt:lpstr>
      <vt:lpstr>Sum of Least Squares</vt:lpstr>
      <vt:lpstr>Calculating Sum of Squares </vt:lpstr>
      <vt:lpstr>Solving for a Fit</vt:lpstr>
      <vt:lpstr>Hill Climbing – A Simple Optimization Algorithm</vt:lpstr>
      <vt:lpstr>Hands-On: Simple Linear Regression</vt:lpstr>
      <vt:lpstr>Multiple Linear Regression</vt:lpstr>
      <vt:lpstr>Hands-On: Multiple Linear Regression</vt:lpstr>
      <vt:lpstr>Clustering</vt:lpstr>
      <vt:lpstr>Clustering</vt:lpstr>
      <vt:lpstr>Clustering</vt:lpstr>
      <vt:lpstr>K-Means Clustering</vt:lpstr>
      <vt:lpstr>Hands-On: K-Means Clustering</vt:lpstr>
      <vt:lpstr>A Note About Overfitting</vt:lpstr>
      <vt:lpstr>A Note About Overfitting</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Exercise: “There’s No Correlation”</vt:lpstr>
      <vt:lpstr>Exercise: “There’s No Correlation”</vt:lpstr>
      <vt:lpstr>Exercise: “There’s No Correlation”</vt:lpstr>
      <vt:lpstr>Exercise: “There’s No Correlation”</vt:lpstr>
      <vt:lpstr>Linear Regression Source Code </vt:lpstr>
      <vt:lpstr>Exercise: “There’s No Correlation”</vt:lpstr>
      <vt:lpstr>Exercise: “There’s No Correlation”</vt:lpstr>
      <vt:lpstr>Exercise: “There’s No Correlation”</vt:lpstr>
      <vt:lpstr>Space Shuttle Challenger: Logistic Regression Source Code</vt:lpstr>
      <vt:lpstr>Quiz Time!</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 – Plotting for the Curious</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How Much Can We Cover? </vt:lpstr>
      <vt:lpstr>Neural Networks - Theoretical versus Practical Applications</vt:lpstr>
      <vt:lpstr>Objective</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Building a Neural Network</vt:lpstr>
      <vt:lpstr>Building a Neural Network</vt:lpstr>
      <vt:lpstr>Building a Neural Network</vt:lpstr>
      <vt:lpstr>Alright, I’m going to save time</vt:lpstr>
      <vt:lpstr>Alright, I’m going to save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So How Do We Optimize the Weights and Biases? </vt:lpstr>
      <vt:lpstr>A Neural Network from Scratch</vt:lpstr>
      <vt:lpstr>A Neural Network from Scratch</vt:lpstr>
      <vt:lpstr>Other Design Decisions</vt:lpstr>
      <vt:lpstr>Problems with Deep Learning</vt:lpstr>
      <vt:lpstr>Section VII Going Forward</vt:lpstr>
      <vt:lpstr>To Learn More…</vt:lpstr>
      <vt:lpstr>To Learn More…</vt:lpstr>
      <vt:lpstr>Homework Assignments (Answers Are In “code” Folder)</vt:lpstr>
      <vt:lpstr>Homework #1</vt:lpstr>
      <vt:lpstr>Homework #2</vt:lpstr>
      <vt:lpstr>Homework #3</vt:lpstr>
      <vt:lpstr>Appendix A:  Classification Validation</vt:lpstr>
      <vt:lpstr>Training and Testing Data</vt:lpstr>
      <vt:lpstr>Cross-Validation</vt:lpstr>
      <vt:lpstr>Cross-Validation</vt:lpstr>
      <vt:lpstr>Cross-Validation</vt:lpstr>
      <vt:lpstr>Random Fold Validation</vt:lpstr>
      <vt:lpstr>Which Validation to Use? </vt:lpstr>
      <vt:lpstr>A Stratified Validation in Scikit-Learn</vt:lpstr>
      <vt:lpstr>Validation Data</vt:lpstr>
      <vt:lpstr>Random Seeding</vt:lpstr>
      <vt:lpstr>Random Seeding a 3-Fold Split for Reproducibility</vt:lpstr>
      <vt:lpstr>Why “Accuracy” is a Bad Measure for Classification</vt:lpstr>
      <vt:lpstr>Confusion Matrix</vt:lpstr>
      <vt:lpstr>Confusion Matrix</vt:lpstr>
      <vt:lpstr>ROC and AUC</vt:lpstr>
      <vt:lpstr>ROC and AUC</vt:lpstr>
      <vt:lpstr>Appendix B:  Regression Validation</vt:lpstr>
      <vt:lpstr>Mean Absolute Error</vt:lpstr>
      <vt:lpstr>Mean Squared Error</vt:lpstr>
      <vt:lpstr>Pearson Correlation</vt:lpstr>
      <vt:lpstr>Pearson Correlation</vt:lpstr>
      <vt:lpstr>R2 </vt:lpstr>
      <vt:lpstr>R2 Visual Examples</vt:lpstr>
      <vt:lpstr>How to Calculate R2 by Hand </vt:lpstr>
      <vt:lpstr>Scikit-Learn and R2 </vt:lpstr>
      <vt:lpstr>Appendix C Rescaling Data</vt:lpstr>
      <vt:lpstr>Normalization</vt:lpstr>
      <vt:lpstr>Rescaling</vt:lpstr>
      <vt:lpstr>Standardization</vt:lpstr>
      <vt:lpstr>Unit Vector Normalization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309</cp:revision>
  <dcterms:created xsi:type="dcterms:W3CDTF">2019-03-03T21:22:54Z</dcterms:created>
  <dcterms:modified xsi:type="dcterms:W3CDTF">2022-06-22T19:29:28Z</dcterms:modified>
  <cp:version/>
</cp:coreProperties>
</file>